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rawings/_rels/drawing2.xml.rels" ContentType="application/vnd.openxmlformats-package.relationshi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_rels/chart4.xml.rels" ContentType="application/vnd.openxmlformats-package.relationships+xml"/>
  <Override PartName="/ppt/charts/_rels/chart8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28.jpeg" ContentType="image/jpeg"/>
  <Override PartName="/ppt/media/image1.png" ContentType="image/png"/>
  <Override PartName="/ppt/media/image31.png" ContentType="image/png"/>
  <Override PartName="/ppt/media/image7.jpeg" ContentType="image/jpeg"/>
  <Override PartName="/ppt/media/image26.jpeg" ContentType="image/jpeg"/>
  <Override PartName="/ppt/media/image2.gif" ContentType="image/gif"/>
  <Override PartName="/ppt/media/image3.gif" ContentType="image/gif"/>
  <Override PartName="/ppt/media/image8.png" ContentType="image/png"/>
  <Override PartName="/ppt/media/image6.jpeg" ContentType="image/jpeg"/>
  <Override PartName="/ppt/media/image4.png" ContentType="image/png"/>
  <Override PartName="/ppt/media/image5.png" ContentType="image/pn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png" ContentType="image/png"/>
  <Override PartName="/ppt/media/image14.jpeg" ContentType="image/jpeg"/>
  <Override PartName="/ppt/media/image29.png" ContentType="image/png"/>
  <Override PartName="/ppt/media/image15.jpeg" ContentType="image/jpeg"/>
  <Override PartName="/ppt/media/image16.jpeg" ContentType="image/jpeg"/>
  <Override PartName="/ppt/media/image17.jpeg" ContentType="image/jpeg"/>
  <Override PartName="/ppt/media/image18.png" ContentType="image/pn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png" ContentType="image/png"/>
  <Override PartName="/ppt/media/image24.jpeg" ContentType="image/jpeg"/>
  <Override PartName="/ppt/media/image25.jpeg" ContentType="image/jpeg"/>
  <Override PartName="/ppt/media/image27.jpeg" ContentType="image/jpeg"/>
  <Override PartName="/ppt/media/image30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/>
  <p:notesSz cx="6797675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presProps" Target="presProps.xml"/>
</Relationships>
</file>

<file path=ppt/charts/_rels/chart4.xml.rels><?xml version="1.0" encoding="UTF-8"?>
<Relationships xmlns="http://schemas.openxmlformats.org/package/2006/relationships"><Relationship Id="rId1" Type="http://schemas.openxmlformats.org/officeDocument/2006/relationships/chartUserShapes" Target="../drawings/drawing1.xml"/>
</Relationships>
</file>

<file path=ppt/charts/_rels/chart8.xml.rels><?xml version="1.0" encoding="UTF-8"?>
<Relationships xmlns="http://schemas.openxmlformats.org/package/2006/relationships"><Relationship Id="rId1" Type="http://schemas.openxmlformats.org/officeDocument/2006/relationships/chartUserShapes" Target="../drawings/drawing2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pt-BR" sz="1800" spc="-1" strike="noStrike" u="sng">
                <a:solidFill>
                  <a:srgbClr val="000000"/>
                </a:solidFill>
                <a:uFillTx/>
                <a:latin typeface="Constantia"/>
              </a:defRPr>
            </a:pPr>
            <a:r>
              <a:rPr b="1" lang="pt-BR" sz="1800" spc="-1" strike="noStrike" u="sng">
                <a:solidFill>
                  <a:srgbClr val="000000"/>
                </a:solidFill>
                <a:uFillTx/>
                <a:latin typeface="Constantia"/>
              </a:rPr>
              <a:t>Atendimentos/Procedimentos SMS - Janeiro à Abril/2021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barChart>
        <c:barDir val="col"/>
        <c:grouping val="clustered"/>
        <c:varyColors val="0"/>
        <c:axId val="93487743"/>
        <c:axId val="993044"/>
      </c:barChart>
      <c:catAx>
        <c:axId val="93487743"/>
        <c:scaling>
          <c:orientation val="minMax"/>
        </c:scaling>
        <c:delete val="0"/>
        <c:axPos val="b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993044"/>
        <c:auto val="1"/>
        <c:lblAlgn val="ctr"/>
        <c:lblOffset val="100"/>
        <c:noMultiLvlLbl val="0"/>
      </c:catAx>
      <c:valAx>
        <c:axId val="993044"/>
        <c:scaling>
          <c:orientation val="minMax"/>
        </c:scaling>
        <c:delete val="0"/>
        <c:axPos val="l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93487743"/>
        <c:crossBetween val="midCat"/>
      </c:valAx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.627076447911326"/>
          <c:y val="0.0837823998191949"/>
          <c:w val="0.343794873146027"/>
          <c:h val="0.75210887147865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400" spc="-1" strike="noStrike">
              <a:solidFill>
                <a:srgbClr val="000000"/>
              </a:solidFill>
              <a:latin typeface="Constantia"/>
            </a:defRPr>
          </a:pPr>
        </a:p>
      </c:txPr>
    </c:legend>
    <c:plotVisOnly val="1"/>
    <c:dispBlanksAs val="gap"/>
  </c:chart>
  <c:spPr>
    <a:noFill/>
    <a:ln w="9360">
      <a:solidFill>
        <a:srgbClr val="d9d9d9"/>
      </a:solidFill>
      <a:round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pt-BR" sz="1800" spc="-1" strike="noStrike">
                <a:solidFill>
                  <a:srgbClr val="000000"/>
                </a:solidFill>
                <a:latin typeface="Constantia"/>
              </a:defRPr>
            </a:pPr>
            <a:r>
              <a:rPr b="1" lang="pt-BR" sz="1800" spc="-1" strike="noStrike">
                <a:solidFill>
                  <a:srgbClr val="000000"/>
                </a:solidFill>
                <a:latin typeface="Constantia"/>
              </a:rPr>
              <a:t>Atendimentos SMS - Maio à Agosto/2021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barChart>
        <c:barDir val="col"/>
        <c:grouping val="clustered"/>
        <c:varyColors val="0"/>
        <c:axId val="96750125"/>
        <c:axId val="22077649"/>
      </c:barChart>
      <c:catAx>
        <c:axId val="96750125"/>
        <c:scaling>
          <c:orientation val="minMax"/>
        </c:scaling>
        <c:delete val="0"/>
        <c:axPos val="b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22077649"/>
        <c:auto val="1"/>
        <c:lblAlgn val="ctr"/>
        <c:lblOffset val="100"/>
        <c:noMultiLvlLbl val="0"/>
      </c:catAx>
      <c:valAx>
        <c:axId val="22077649"/>
        <c:scaling>
          <c:orientation val="minMax"/>
        </c:scaling>
        <c:delete val="0"/>
        <c:axPos val="l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96750125"/>
        <c:crossBetween val="midCat"/>
      </c:valAx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.628903509702797"/>
          <c:y val="0.101862145963098"/>
          <c:w val="0.360314819138174"/>
          <c:h val="0.816114114467035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200" spc="-1" strike="noStrike">
              <a:solidFill>
                <a:srgbClr val="000000"/>
              </a:solidFill>
              <a:latin typeface="Constantia"/>
            </a:defRPr>
          </a:pPr>
        </a:p>
      </c:txPr>
    </c:legend>
    <c:plotVisOnly val="1"/>
    <c:dispBlanksAs val="gap"/>
  </c:chart>
  <c:spPr>
    <a:noFill/>
    <a:ln w="9360">
      <a:solidFill>
        <a:srgbClr val="000000"/>
      </a:solidFill>
      <a:round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pt-BR" sz="1800" spc="-1" strike="noStrike">
                <a:solidFill>
                  <a:srgbClr val="000000"/>
                </a:solidFill>
                <a:latin typeface="Constantia"/>
              </a:defRPr>
            </a:pPr>
            <a:r>
              <a:rPr b="1" lang="pt-BR" sz="1800" spc="-1" strike="noStrike">
                <a:solidFill>
                  <a:srgbClr val="000000"/>
                </a:solidFill>
                <a:latin typeface="Constantia"/>
              </a:rPr>
              <a:t>Atendimentos SMS - Setembro à Dezembro/2021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barChart>
        <c:barDir val="col"/>
        <c:grouping val="clustered"/>
        <c:varyColors val="0"/>
        <c:axId val="60372992"/>
        <c:axId val="63750802"/>
      </c:barChart>
      <c:catAx>
        <c:axId val="60372992"/>
        <c:scaling>
          <c:orientation val="minMax"/>
        </c:scaling>
        <c:delete val="0"/>
        <c:axPos val="b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63750802"/>
        <c:auto val="1"/>
        <c:lblAlgn val="ctr"/>
        <c:lblOffset val="100"/>
        <c:noMultiLvlLbl val="0"/>
      </c:catAx>
      <c:valAx>
        <c:axId val="63750802"/>
        <c:scaling>
          <c:orientation val="minMax"/>
        </c:scaling>
        <c:delete val="0"/>
        <c:axPos val="l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60372992"/>
        <c:crossBetween val="midCat"/>
      </c:valAx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.628903509702797"/>
          <c:y val="0.101862145963098"/>
          <c:w val="0.360314819138174"/>
          <c:h val="0.816114114467035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200" spc="-1" strike="noStrike">
              <a:solidFill>
                <a:srgbClr val="000000"/>
              </a:solidFill>
              <a:latin typeface="Constantia"/>
            </a:defRPr>
          </a:pPr>
        </a:p>
      </c:txPr>
    </c:legend>
    <c:plotVisOnly val="1"/>
    <c:dispBlanksAs val="gap"/>
  </c:chart>
  <c:spPr>
    <a:noFill/>
    <a:ln w="9360">
      <a:solidFill>
        <a:srgbClr val="d9d9d9"/>
      </a:solidFill>
      <a:round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pt-BR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pt-BR" sz="1800" spc="-1" strike="noStrike">
                <a:solidFill>
                  <a:srgbClr val="000000"/>
                </a:solidFill>
                <a:latin typeface="Calibri"/>
              </a:rPr>
              <a:t>Atendimentos SMS - Setembro à Dezembro/2022
Obs: Alguns dados são parciais até Julho/22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pieChart>
        <c:varyColors val="1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416a9c"/>
              </a:solidFill>
              <a:ln w="0">
                <a:noFill/>
              </a:ln>
            </c:spPr>
          </c:dPt>
          <c:dPt>
            <c:idx val="1"/>
            <c:spPr>
              <a:solidFill>
                <a:srgbClr val="9f423f"/>
              </a:solidFill>
              <a:ln w="0">
                <a:noFill/>
              </a:ln>
            </c:spPr>
          </c:dPt>
          <c:dPt>
            <c:idx val="2"/>
            <c:spPr>
              <a:solidFill>
                <a:srgbClr val="809b49"/>
              </a:solidFill>
              <a:ln w="0">
                <a:noFill/>
              </a:ln>
            </c:spPr>
          </c:dPt>
          <c:dPt>
            <c:idx val="3"/>
            <c:spPr>
              <a:solidFill>
                <a:srgbClr val="6a5286"/>
              </a:solidFill>
              <a:ln w="0">
                <a:noFill/>
              </a:ln>
            </c:spPr>
          </c:dPt>
          <c:dPt>
            <c:idx val="4"/>
            <c:spPr>
              <a:solidFill>
                <a:srgbClr val="3e8ea4"/>
              </a:solidFill>
              <a:ln w="0">
                <a:noFill/>
              </a:ln>
            </c:spPr>
          </c:dPt>
          <c:dPt>
            <c:idx val="5"/>
            <c:spPr>
              <a:solidFill>
                <a:srgbClr val="cc7c3a"/>
              </a:solidFill>
              <a:ln w="0">
                <a:noFill/>
              </a:ln>
            </c:spPr>
          </c:dPt>
          <c:dPt>
            <c:idx val="6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7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8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9"/>
            <c:spPr>
              <a:solidFill>
                <a:srgbClr val="8064a2"/>
              </a:solidFill>
              <a:ln w="0">
                <a:noFill/>
              </a:ln>
            </c:spPr>
          </c:dPt>
          <c:dPt>
            <c:idx val="10"/>
            <c:spPr>
              <a:solidFill>
                <a:srgbClr val="4bacc6"/>
              </a:solidFill>
              <a:ln w="0">
                <a:noFill/>
              </a:ln>
            </c:spPr>
          </c:dPt>
          <c:dPt>
            <c:idx val="11"/>
            <c:spPr>
              <a:solidFill>
                <a:srgbClr val="f79646"/>
              </a:solidFill>
              <a:ln w="0">
                <a:noFill/>
              </a:ln>
            </c:spPr>
          </c:dPt>
          <c:dPt>
            <c:idx val="12"/>
            <c:spPr>
              <a:solidFill>
                <a:srgbClr val="aabad7"/>
              </a:solidFill>
              <a:ln w="0">
                <a:noFill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1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2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3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4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5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6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7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8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9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1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11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12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eparator>
</c:separator>
            <c:showLeaderLines val="1"/>
          </c:dLbls>
          <c:cat>
            <c:strRef>
              <c:f>categories</c:f>
              <c:strCache>
                <c:ptCount val="13"/>
                <c:pt idx="0">
                  <c:v>Policlínica - 16.639</c:v>
                </c:pt>
                <c:pt idx="1">
                  <c:v>Cheque Consulta - 2.508</c:v>
                </c:pt>
                <c:pt idx="2">
                  <c:v>UPA - 16.329</c:v>
                </c:pt>
                <c:pt idx="3">
                  <c:v>SAMU - 1.258</c:v>
                </c:pt>
                <c:pt idx="4">
                  <c:v>Atendimento UBS's  - 66.705</c:v>
                </c:pt>
                <c:pt idx="5">
                  <c:v>CEO - 4.531</c:v>
                </c:pt>
                <c:pt idx="6">
                  <c:v>Saúde da Mulher - 6.590</c:v>
                </c:pt>
                <c:pt idx="7">
                  <c:v>Policlínica Infantil - 6.419</c:v>
                </c:pt>
                <c:pt idx="8">
                  <c:v>COAS/SAE - 3.623</c:v>
                </c:pt>
                <c:pt idx="9">
                  <c:v>Ambulatório de Saúde Mental - 2.132</c:v>
                </c:pt>
                <c:pt idx="10">
                  <c:v>CAPS II/CAPS AD - 2.008</c:v>
                </c:pt>
                <c:pt idx="11">
                  <c:v>Centro de Fisioterapia - 1.435</c:v>
                </c:pt>
                <c:pt idx="12">
                  <c:v>TFD - 5.026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3"/>
                <c:pt idx="0">
                  <c:v>16639</c:v>
                </c:pt>
                <c:pt idx="1">
                  <c:v>2508</c:v>
                </c:pt>
                <c:pt idx="2">
                  <c:v>16329</c:v>
                </c:pt>
                <c:pt idx="3">
                  <c:v>1258</c:v>
                </c:pt>
                <c:pt idx="4">
                  <c:v>66705</c:v>
                </c:pt>
                <c:pt idx="5">
                  <c:v>4531</c:v>
                </c:pt>
                <c:pt idx="6">
                  <c:v>6590</c:v>
                </c:pt>
                <c:pt idx="7">
                  <c:v>6419</c:v>
                </c:pt>
                <c:pt idx="8">
                  <c:v>3623</c:v>
                </c:pt>
                <c:pt idx="9">
                  <c:v>2132</c:v>
                </c:pt>
                <c:pt idx="10">
                  <c:v>2008</c:v>
                </c:pt>
                <c:pt idx="11">
                  <c:v>1435</c:v>
                </c:pt>
                <c:pt idx="12">
                  <c:v>5026</c:v>
                </c:pt>
              </c:numCache>
            </c:numRef>
          </c:val>
        </c:ser>
        <c:firstSliceAng val="0"/>
      </c:pieChart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.628903509702797"/>
          <c:y val="0.101862145963098"/>
          <c:w val="0.360314819138174"/>
          <c:h val="0.816114114467035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2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 w="9360">
      <a:solidFill>
        <a:srgbClr val="d9d9d9"/>
      </a:solidFill>
      <a:round/>
    </a:ln>
  </c:spPr>
  <c:userShapes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lang="pt-BR" sz="1400" spc="-1" strike="noStrike">
                <a:solidFill>
                  <a:srgbClr val="595959"/>
                </a:solidFill>
                <a:latin typeface="Constantia"/>
              </a:defRPr>
            </a:pPr>
            <a:r>
              <a:rPr b="0" lang="pt-BR" sz="1400" spc="-1" strike="noStrike">
                <a:solidFill>
                  <a:srgbClr val="595959"/>
                </a:solidFill>
                <a:latin typeface="Constantia"/>
              </a:rPr>
              <a:t>Gráfico de atendimentos por gênero</a:t>
            </a:r>
          </a:p>
        </c:rich>
      </c:tx>
      <c:overlay val="0"/>
      <c:spPr>
        <a:noFill/>
        <a:ln w="0">
          <a:noFill/>
        </a:ln>
      </c:spPr>
    </c:title>
    <c:autoTitleDeleted val="0"/>
    <c:view3D>
      <c:rotX val="30"/>
      <c:rotY val="0"/>
      <c:rAngAx val="0"/>
      <c:perspective val="30"/>
    </c:view3D>
    <c:floor>
      <c:spPr>
        <a:solidFill>
          <a:srgbClr val="d9d9d9"/>
        </a:solidFill>
        <a:ln w="0">
          <a:noFill/>
        </a:ln>
      </c:spPr>
    </c:floor>
    <c:sideWall>
      <c:spPr>
        <a:solidFill>
          <a:srgbClr val="d9d9d9"/>
        </a:solidFill>
        <a:ln w="0">
          <a:noFill/>
        </a:ln>
      </c:spPr>
    </c:sideWall>
    <c:backWall>
      <c:spPr>
        <a:solidFill>
          <a:srgbClr val="d9d9d9"/>
        </a:solidFill>
        <a:ln w="0">
          <a:noFill/>
        </a:ln>
      </c:spPr>
    </c:backWall>
    <c:plotArea>
      <c:pie3DChart>
        <c:varyColors val="1"/>
        <c:ser>
          <c:idx val="0"/>
          <c:order val="0"/>
          <c:spPr>
            <a:solidFill>
              <a:srgbClr val="0f6fc6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f17b9d"/>
              </a:solidFill>
              <a:ln w="25560">
                <a:solidFill>
                  <a:srgbClr val="f17b9d">
                    <a:alpha val="97000"/>
                  </a:srgbClr>
                </a:solidFill>
                <a:round/>
              </a:ln>
            </c:spPr>
          </c:dPt>
          <c:dPt>
            <c:idx val="1"/>
            <c:spPr>
              <a:solidFill>
                <a:srgbClr val="0070c0"/>
              </a:solidFill>
              <a:ln w="25560">
                <a:solidFill>
                  <a:srgbClr val="ffffff"/>
                </a:solidFill>
                <a:round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b="0" sz="900" spc="-1" strike="noStrike">
                      <a:solidFill>
                        <a:srgbClr val="404040"/>
                      </a:solidFill>
                      <a:latin typeface="Constantia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1"/>
              <c:txPr>
                <a:bodyPr wrap="square"/>
                <a:lstStyle/>
                <a:p>
                  <a:pPr>
                    <a:defRPr b="0" sz="900" spc="-1" strike="noStrike">
                      <a:solidFill>
                        <a:srgbClr val="404040"/>
                      </a:solidFill>
                      <a:latin typeface="Constantia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txPr>
              <a:bodyPr wrap="square"/>
              <a:lstStyle/>
              <a:p>
                <a:pPr>
                  <a:defRPr b="0" sz="900" spc="-1" strike="noStrike">
                    <a:solidFill>
                      <a:srgbClr val="404040"/>
                    </a:solidFill>
                    <a:latin typeface="Constantia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eparator>
</c:separator>
            <c:showLeaderLines val="1"/>
          </c:dLbls>
          <c:cat>
            <c:strRef>
              <c:f>categories</c:f>
              <c:strCache>
                <c:ptCount val="2"/>
                <c:pt idx="0">
                  <c:v>Feminino</c:v>
                </c:pt>
                <c:pt idx="1">
                  <c:v>Masculino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91934</c:v>
                </c:pt>
                <c:pt idx="1">
                  <c:v>49088</c:v>
                </c:pt>
              </c:numCache>
            </c:numRef>
          </c:val>
        </c:ser>
      </c:pie3DChart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b="0" sz="900" spc="-1" strike="noStrike">
              <a:solidFill>
                <a:srgbClr val="595959"/>
              </a:solidFill>
              <a:latin typeface="Constantia"/>
            </a:defRPr>
          </a:pPr>
        </a:p>
      </c:txPr>
    </c:legend>
    <c:plotVisOnly val="1"/>
    <c:dispBlanksAs val="gap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lang="pt-BR" sz="1400" spc="-1" strike="noStrike">
                <a:solidFill>
                  <a:srgbClr val="595959"/>
                </a:solidFill>
                <a:latin typeface="Constantia"/>
              </a:defRPr>
            </a:pPr>
            <a:r>
              <a:rPr b="0" lang="pt-BR" sz="1400" spc="-1" strike="noStrike">
                <a:solidFill>
                  <a:srgbClr val="595959"/>
                </a:solidFill>
                <a:latin typeface="Constantia"/>
              </a:rPr>
              <a:t>Gráfico de atendimentos por Idade</a:t>
            </a:r>
          </a:p>
        </c:rich>
      </c:tx>
      <c:layout>
        <c:manualLayout>
          <c:xMode val="edge"/>
          <c:yMode val="edge"/>
          <c:x val="0.162753568745304"/>
          <c:y val="0.0336008706298463"/>
        </c:manualLayout>
      </c:layout>
      <c:overlay val="0"/>
      <c:spPr>
        <a:noFill/>
        <a:ln w="0">
          <a:noFill/>
        </a:ln>
      </c:spPr>
    </c:title>
    <c:autoTitleDeleted val="0"/>
    <c:view3D>
      <c:rotX val="15"/>
      <c:rotY val="20"/>
      <c:rAngAx val="1"/>
      <c:perspective val="30"/>
    </c:view3D>
    <c:floor>
      <c:spPr>
        <a:noFill/>
        <a:ln w="12600">
          <a:noFill/>
        </a:ln>
      </c:spPr>
    </c:floor>
    <c:sideWall>
      <c:spPr>
        <a:noFill/>
        <a:ln w="12600">
          <a:noFill/>
        </a:ln>
      </c:spPr>
    </c:sideWall>
    <c:backWall>
      <c:spPr>
        <a:noFill/>
        <a:ln w="12600">
          <a:noFill/>
        </a:ln>
      </c:spPr>
    </c:backWall>
    <c:plotArea>
      <c:layout>
        <c:manualLayout>
          <c:layoutTarget val="inner"/>
          <c:xMode val="edge"/>
          <c:yMode val="edge"/>
          <c:x val="0.118895567242675"/>
          <c:y val="0.169364712284043"/>
          <c:w val="0.842129977460556"/>
          <c:h val="0.674466059039586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f6fc6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0" sz="900" spc="-1" strike="noStrike">
                    <a:solidFill>
                      <a:srgbClr val="404040"/>
                    </a:solidFill>
                    <a:latin typeface="Constantia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9"/>
                <c:pt idx="0">
                  <c:v>&lt; 1</c:v>
                </c:pt>
                <c:pt idx="1">
                  <c:v>1 - 4</c:v>
                </c:pt>
                <c:pt idx="2">
                  <c:v>5 - 9</c:v>
                </c:pt>
                <c:pt idx="3">
                  <c:v>10 - 14</c:v>
                </c:pt>
                <c:pt idx="4">
                  <c:v>15 - 19</c:v>
                </c:pt>
                <c:pt idx="5">
                  <c:v>20 - 39</c:v>
                </c:pt>
                <c:pt idx="6">
                  <c:v>40 - 49</c:v>
                </c:pt>
                <c:pt idx="7">
                  <c:v>50 - 59</c:v>
                </c:pt>
                <c:pt idx="8">
                  <c:v>60 ou mais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6046</c:v>
                </c:pt>
                <c:pt idx="1">
                  <c:v>8538</c:v>
                </c:pt>
                <c:pt idx="2">
                  <c:v>7788</c:v>
                </c:pt>
                <c:pt idx="3">
                  <c:v>6345</c:v>
                </c:pt>
                <c:pt idx="4">
                  <c:v>8097</c:v>
                </c:pt>
                <c:pt idx="5">
                  <c:v>33738</c:v>
                </c:pt>
                <c:pt idx="6">
                  <c:v>17080</c:v>
                </c:pt>
                <c:pt idx="7">
                  <c:v>20179</c:v>
                </c:pt>
                <c:pt idx="8">
                  <c:v>33211</c:v>
                </c:pt>
              </c:numCache>
            </c:numRef>
          </c:val>
        </c:ser>
        <c:gapWidth val="150"/>
        <c:shape val="box"/>
        <c:axId val="29590652"/>
        <c:axId val="50611937"/>
        <c:axId val="0"/>
      </c:bar3DChart>
      <c:catAx>
        <c:axId val="295906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onstantia"/>
              </a:defRPr>
            </a:pPr>
          </a:p>
        </c:txPr>
        <c:crossAx val="50611937"/>
        <c:crosses val="autoZero"/>
        <c:auto val="1"/>
        <c:lblAlgn val="ctr"/>
        <c:lblOffset val="100"/>
        <c:noMultiLvlLbl val="0"/>
      </c:catAx>
      <c:valAx>
        <c:axId val="50611937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onstantia"/>
              </a:defRPr>
            </a:pPr>
          </a:p>
        </c:txPr>
        <c:crossAx val="29590652"/>
        <c:crosses val="autoZero"/>
        <c:crossBetween val="between"/>
      </c:valAx>
    </c:plotArea>
    <c:plotVisOnly val="1"/>
    <c:dispBlanksAs val="gap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lang="pt-BR" sz="1400" spc="-1" strike="noStrike">
                <a:solidFill>
                  <a:srgbClr val="595959"/>
                </a:solidFill>
                <a:latin typeface="Constantia"/>
              </a:defRPr>
            </a:pPr>
            <a:r>
              <a:rPr b="0" lang="pt-BR" sz="1400" spc="-1" strike="noStrike">
                <a:solidFill>
                  <a:srgbClr val="595959"/>
                </a:solidFill>
                <a:latin typeface="Constantia"/>
              </a:rPr>
              <a:t>Gráfico de atendimentos por Raça</a:t>
            </a:r>
          </a:p>
        </c:rich>
      </c:tx>
      <c:overlay val="0"/>
      <c:spPr>
        <a:noFill/>
        <a:ln w="0">
          <a:noFill/>
        </a:ln>
      </c:spPr>
    </c:title>
    <c:autoTitleDeleted val="0"/>
    <c:view3D>
      <c:rotX val="15"/>
      <c:rotY val="20"/>
      <c:rAngAx val="1"/>
      <c:perspective val="30"/>
    </c:view3D>
    <c:floor>
      <c:spPr>
        <a:noFill/>
        <a:ln w="12600">
          <a:noFill/>
        </a:ln>
      </c:spPr>
    </c:floor>
    <c:sideWall>
      <c:spPr>
        <a:noFill/>
        <a:ln w="12600">
          <a:noFill/>
        </a:ln>
      </c:spPr>
    </c:sideWall>
    <c:backWall>
      <c:spPr>
        <a:noFill/>
        <a:ln w="12600">
          <a:noFill/>
        </a:ln>
      </c:spPr>
    </c:backWall>
    <c:plotArea>
      <c:bar3DChart>
        <c:barDir val="bar"/>
        <c:grouping val="clustered"/>
        <c:varyColors val="0"/>
        <c:ser>
          <c:idx val="0"/>
          <c:order val="0"/>
          <c:spPr>
            <a:solidFill>
              <a:srgbClr val="0f6fc6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0" sz="900" spc="-1" strike="noStrike">
                    <a:solidFill>
                      <a:srgbClr val="404040"/>
                    </a:solidFill>
                    <a:latin typeface="Constantia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Amarela</c:v>
                </c:pt>
                <c:pt idx="1">
                  <c:v>Branca</c:v>
                </c:pt>
                <c:pt idx="2">
                  <c:v>Indígena</c:v>
                </c:pt>
                <c:pt idx="3">
                  <c:v>Parda</c:v>
                </c:pt>
                <c:pt idx="4">
                  <c:v>Preta</c:v>
                </c:pt>
                <c:pt idx="5">
                  <c:v>Não informada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1904</c:v>
                </c:pt>
                <c:pt idx="1">
                  <c:v>105826</c:v>
                </c:pt>
                <c:pt idx="2">
                  <c:v>14</c:v>
                </c:pt>
                <c:pt idx="3">
                  <c:v>27329</c:v>
                </c:pt>
                <c:pt idx="4">
                  <c:v>5948</c:v>
                </c:pt>
                <c:pt idx="5">
                  <c:v>1</c:v>
                </c:pt>
              </c:numCache>
            </c:numRef>
          </c:val>
        </c:ser>
        <c:gapWidth val="150"/>
        <c:shape val="box"/>
        <c:axId val="55409175"/>
        <c:axId val="11493987"/>
        <c:axId val="0"/>
      </c:bar3DChart>
      <c:catAx>
        <c:axId val="5540917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onstantia"/>
              </a:defRPr>
            </a:pPr>
          </a:p>
        </c:txPr>
        <c:crossAx val="11493987"/>
        <c:crosses val="autoZero"/>
        <c:auto val="1"/>
        <c:lblAlgn val="ctr"/>
        <c:lblOffset val="100"/>
        <c:noMultiLvlLbl val="0"/>
      </c:catAx>
      <c:valAx>
        <c:axId val="11493987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onstantia"/>
              </a:defRPr>
            </a:pPr>
          </a:p>
        </c:txPr>
        <c:crossAx val="55409175"/>
        <c:crosses val="autoZero"/>
        <c:crossBetween val="between"/>
      </c:valAx>
    </c:plotArea>
    <c:plotVisOnly val="1"/>
    <c:dispBlanksAs val="gap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30"/>
      <c:rotY val="0"/>
      <c:rAngAx val="0"/>
      <c:perspective val="30"/>
    </c:view3D>
    <c:floor>
      <c:spPr>
        <a:solidFill>
          <a:srgbClr val="d9d9d9"/>
        </a:solidFill>
        <a:ln w="0">
          <a:noFill/>
        </a:ln>
      </c:spPr>
    </c:floor>
    <c:sideWall>
      <c:spPr>
        <a:solidFill>
          <a:srgbClr val="d9d9d9"/>
        </a:solidFill>
        <a:ln w="0">
          <a:noFill/>
        </a:ln>
      </c:spPr>
    </c:sideWall>
    <c:backWall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0.0729411764705882"/>
          <c:y val="0.196778225246494"/>
          <c:w val="0.609831932773109"/>
          <c:h val="0.773087071240106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Qtd</c:v>
                </c:pt>
              </c:strCache>
            </c:strRef>
          </c:tx>
          <c:spPr>
            <a:solidFill>
              <a:srgbClr val="0f6fc6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0f6fc6"/>
              </a:solidFill>
              <a:ln w="0">
                <a:noFill/>
              </a:ln>
            </c:spPr>
          </c:dPt>
          <c:dPt>
            <c:idx val="1"/>
            <c:spPr>
              <a:solidFill>
                <a:srgbClr val="009dd9"/>
              </a:solidFill>
              <a:ln w="0">
                <a:noFill/>
              </a:ln>
            </c:spPr>
          </c:dPt>
          <c:dPt>
            <c:idx val="2"/>
            <c:spPr>
              <a:solidFill>
                <a:srgbClr val="0bd0d9"/>
              </a:solidFill>
              <a:ln w="0">
                <a:noFill/>
              </a:ln>
            </c:spPr>
          </c:dPt>
          <c:dPt>
            <c:idx val="3"/>
            <c:spPr>
              <a:solidFill>
                <a:srgbClr val="10cf9b"/>
              </a:solidFill>
              <a:ln w="0">
                <a:noFill/>
              </a:ln>
            </c:spPr>
          </c:dPt>
          <c:dPt>
            <c:idx val="4"/>
            <c:spPr>
              <a:solidFill>
                <a:srgbClr val="7cca62"/>
              </a:solidFill>
              <a:ln w="0">
                <a:noFill/>
              </a:ln>
            </c:spPr>
          </c:dPt>
          <c:dPt>
            <c:idx val="5"/>
            <c:spPr>
              <a:solidFill>
                <a:srgbClr val="a5c249"/>
              </a:solidFill>
              <a:ln w="0">
                <a:noFill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onstantia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1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onstantia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2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onstantia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3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onstantia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4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onstantia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5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onstantia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onstantia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eparator>
</c:separator>
            <c:showLeaderLines val="1"/>
          </c:dLbls>
          <c:cat>
            <c:strRef>
              <c:f>categories</c:f>
              <c:strCache>
                <c:ptCount val="6"/>
                <c:pt idx="0">
                  <c:v>Amarela</c:v>
                </c:pt>
                <c:pt idx="1">
                  <c:v>Branca</c:v>
                </c:pt>
                <c:pt idx="2">
                  <c:v>Indígena</c:v>
                </c:pt>
                <c:pt idx="3">
                  <c:v>Parda</c:v>
                </c:pt>
                <c:pt idx="4">
                  <c:v>Preta</c:v>
                </c:pt>
                <c:pt idx="5">
                  <c:v>Não informada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1904</c:v>
                </c:pt>
                <c:pt idx="1">
                  <c:v>105826</c:v>
                </c:pt>
                <c:pt idx="2">
                  <c:v>14</c:v>
                </c:pt>
                <c:pt idx="3">
                  <c:v>27329</c:v>
                </c:pt>
                <c:pt idx="4">
                  <c:v>5948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9dd9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0f6fc6"/>
              </a:solidFill>
              <a:ln w="0">
                <a:noFill/>
              </a:ln>
            </c:spPr>
          </c:dPt>
          <c:dPt>
            <c:idx val="1"/>
            <c:spPr>
              <a:solidFill>
                <a:srgbClr val="009dd9"/>
              </a:solidFill>
              <a:ln w="0">
                <a:noFill/>
              </a:ln>
            </c:spPr>
          </c:dPt>
          <c:dPt>
            <c:idx val="2"/>
            <c:spPr>
              <a:solidFill>
                <a:srgbClr val="0bd0d9"/>
              </a:solidFill>
              <a:ln w="0">
                <a:noFill/>
              </a:ln>
            </c:spPr>
          </c:dPt>
          <c:dPt>
            <c:idx val="3"/>
            <c:spPr>
              <a:solidFill>
                <a:srgbClr val="10cf9b"/>
              </a:solidFill>
              <a:ln w="0">
                <a:noFill/>
              </a:ln>
            </c:spPr>
          </c:dPt>
          <c:dPt>
            <c:idx val="4"/>
            <c:spPr>
              <a:solidFill>
                <a:srgbClr val="7cca62"/>
              </a:solidFill>
              <a:ln w="0">
                <a:noFill/>
              </a:ln>
            </c:spPr>
          </c:dPt>
          <c:dPt>
            <c:idx val="5"/>
            <c:spPr>
              <a:solidFill>
                <a:srgbClr val="a5c249"/>
              </a:solidFill>
              <a:ln w="0">
                <a:noFill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onstantia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1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onstantia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2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onstantia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3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onstantia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4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onstantia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5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onstantia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onstantia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eparator>
</c:separator>
            <c:showLeaderLines val="1"/>
          </c:dLbls>
          <c:cat>
            <c:strRef>
              <c:f>categories</c:f>
              <c:strCache>
                <c:ptCount val="6"/>
                <c:pt idx="0">
                  <c:v>Amarela</c:v>
                </c:pt>
                <c:pt idx="1">
                  <c:v>Branca</c:v>
                </c:pt>
                <c:pt idx="2">
                  <c:v>Indígena</c:v>
                </c:pt>
                <c:pt idx="3">
                  <c:v>Parda</c:v>
                </c:pt>
                <c:pt idx="4">
                  <c:v>Preta</c:v>
                </c:pt>
                <c:pt idx="5">
                  <c:v>Não informada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0.0135</c:v>
                </c:pt>
                <c:pt idx="1">
                  <c:v>0.7504</c:v>
                </c:pt>
                <c:pt idx="2">
                  <c:v>0.0001</c:v>
                </c:pt>
                <c:pt idx="3">
                  <c:v>0.1938</c:v>
                </c:pt>
                <c:pt idx="4">
                  <c:v>0.0422</c:v>
                </c:pt>
                <c:pt idx="5">
                  <c:v>0</c:v>
                </c:pt>
              </c:numCache>
            </c:numRef>
          </c:val>
        </c:ser>
      </c:pie3DChart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b="0" sz="1000" spc="-1" strike="noStrike">
              <a:solidFill>
                <a:srgbClr val="000000"/>
              </a:solidFill>
              <a:latin typeface="Constantia"/>
            </a:defRPr>
          </a:pPr>
        </a:p>
      </c:txPr>
    </c:legend>
    <c:plotVisOnly val="1"/>
    <c:dispBlanksAs val="gap"/>
  </c:chart>
  <c:spPr>
    <a:noFill/>
    <a:ln w="9360">
      <a:solidFill>
        <a:srgbClr val="d9d9d9"/>
      </a:solidFill>
      <a:round/>
    </a:ln>
  </c:spPr>
  <c:userShapes r:id="rId1"/>
</c:chartSpace>
</file>

<file path=ppt/drawings/_rels/drawing2.xml.rels><?xml version="1.0" encoding="UTF-8"?>
<Relationships xmlns="http://schemas.openxmlformats.org/package/2006/relationships"><Relationship Id="rId1" Type="http://schemas.openxmlformats.org/officeDocument/2006/relationships/image" Target="../media/image4.png"/>
</Relationships>
</file>

<file path=ppt/drawings/drawing1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0.558361225267974</cdr:x>
      <cdr:y>0.920345985024529</cdr:y>
    </cdr:from>
    <cdr:to>
      <cdr:x>0.990424945981443</cdr:x>
      <cdr:y>0.989478440485412</cdr:y>
    </cdr:to>
    <cdr:sp>
      <cdr:nvSpPr>
        <cdr:cNvPr id="79" name="CaixaDeTexto 1"/>
        <cdr:cNvSpPr/>
      </cdr:nvSpPr>
      <cdr:spPr>
        <a:xfrm>
          <a:off x="4744440" y="5132880"/>
          <a:ext cx="3671280" cy="38556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lIns="90000" rIns="90000" tIns="45000" bIns="45000" anchor="t">
          <a:noAutofit/>
        </a:bodyPr>
        <a:p>
          <a:pPr>
            <a:lnSpc>
              <a:spcPct val="100000"/>
            </a:lnSpc>
            <a:buNone/>
            <a:tabLst>
              <a:tab algn="l" pos="0"/>
            </a:tabLst>
          </a:pPr>
          <a:r>
            <a:rPr b="1" lang="pt-BR" sz="1400" spc="-1" strike="noStrike">
              <a:latin typeface="Calibri"/>
            </a:rPr>
            <a:t>Total de atendimentos : 135.203</a:t>
          </a:r>
          <a:endParaRPr b="0" sz="1400" spc="-1" strike="noStrike">
            <a:latin typeface="Times New Roman"/>
          </a:endParaRPr>
        </a:p>
      </cdr:txBody>
    </cdr:sp>
  </cdr:relSizeAnchor>
</c:userShapes>
</file>

<file path=ppt/drawings/drawing2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0.179159663865546</cdr:x>
      <cdr:y>0.0451326204693793</cdr:y>
    </cdr:from>
    <cdr:to>
      <cdr:x>0.815042016806723</cdr:x>
      <cdr:y>0.171642827385085</cdr:y>
    </cdr:to>
    <cdr:pic>
      <cdr:nvPicPr>
        <cdr:cNvPr id="95" name="chart" descr=""/>
        <cdr:cNvPicPr/>
      </cdr:nvPicPr>
      <cdr:blipFill>
        <a:blip r:embed="rId1"/>
        <a:stretch/>
      </cdr:blipFill>
      <cdr:spPr>
        <a:xfrm>
          <a:off x="767520" y="117000"/>
          <a:ext cx="2724120" cy="327960"/>
        </a:xfrm>
        <a:prstGeom prst="rect">
          <a:avLst/>
        </a:prstGeom>
        <a:ln w="0">
          <a:noFill/>
        </a:ln>
      </cdr:spPr>
    </cdr:pic>
  </cdr:relSizeAnchor>
</c:userShape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solidFill>
                  <a:srgbClr val="000000"/>
                </a:solidFill>
                <a:latin typeface="Constantia"/>
              </a:rPr>
              <a:t>Clique para mover o slide</a:t>
            </a:r>
            <a:endParaRPr b="0" lang="pt-B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t-BR" sz="2000" spc="-1" strike="noStrike">
                <a:latin typeface="Arial"/>
              </a:rPr>
              <a:t>Clique para editar o formato de 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t-BR" sz="1400" spc="-1" strike="noStrike">
                <a:latin typeface="Times New Roman"/>
              </a:rPr>
              <a:t>&lt;cabeçalho&gt;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pt-BR" sz="1400" spc="-1" strike="noStrike">
                <a:latin typeface="Times New Roman"/>
              </a:defRPr>
            </a:lvl1pPr>
          </a:lstStyle>
          <a:p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ED9CA461-8159-40F3-AFA6-8C47A8DE2F5B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sldNum" idx="7"/>
          </p:nvPr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ACC7FB4-B62B-4CA6-8B39-9EC89DF2E510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sldNum" idx="16"/>
          </p:nvPr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B3EDB8B-FC64-43D6-B043-983BEBC11D2C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sldNum" idx="17"/>
          </p:nvPr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66BF100-9C57-4846-A34F-BA456930B4C1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sldNum" idx="18"/>
          </p:nvPr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B9C72C5-53DD-4C1F-948F-416E2800A2F3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sldNum" idx="19"/>
          </p:nvPr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AFDA87E-6B8F-41BD-90EA-EDFB1ECDF4CD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sldNum" idx="20"/>
          </p:nvPr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DC352C1-75B8-4079-8B31-772486D51CEE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sldNum" idx="21"/>
          </p:nvPr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430D46A-99C0-4865-A457-EC345CFF4DF1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22"/>
          </p:nvPr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FF6AAC8-3E05-4692-B509-7BB6960BB1A3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sldNum" idx="23"/>
          </p:nvPr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CC87329-5480-4849-915A-C8A5CDACD620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sldNum" idx="24"/>
          </p:nvPr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FA17C01-48D2-426F-BD12-60FF646A7C55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sldNum" idx="8"/>
          </p:nvPr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81BA995-7A94-4531-B7A7-FBD21DFC915D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sldNum" idx="25"/>
          </p:nvPr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EADE3D1-10ED-4BBB-A519-016FB1A03718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sldNum" idx="26"/>
          </p:nvPr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5A6D392-DC80-44AF-983F-9BA51B50C359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sldNum" idx="27"/>
          </p:nvPr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1327706-A349-4207-8A7B-8EFB4944096F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sldNum" idx="9"/>
          </p:nvPr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05F3B8F-3F9E-4861-AC78-B88DF7FD9604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sldNum" idx="10"/>
          </p:nvPr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FE9C209-1779-4F08-8768-6B097CEDD5D8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sldNum" idx="11"/>
          </p:nvPr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30C8579-6A92-480F-B783-96868BF585CE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sldNum" idx="12"/>
          </p:nvPr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62EA93F-4D79-4A87-9201-0D619716E98A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sldNum" idx="13"/>
          </p:nvPr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FBCB0B0-B112-49D5-BEA7-14B214196089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sldNum" idx="14"/>
          </p:nvPr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92B2B3F-E187-4D9A-A242-8B5FC929FDCC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sldNum" idx="15"/>
          </p:nvPr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1D3877C-0955-47E6-91A9-AD02D25C0845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01E5BF4-D9FD-44B6-A61B-F8DAF3ECFAB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4B31C32-66E6-4DB9-9E85-E6E3FC2FF2C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425CD42-B18A-43CB-8DE5-4870C5DBF99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355D4C3-EA12-4EF1-8DAA-293DB4AFB12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9A7CD79-15ED-4BC1-BAD7-3B1969D853F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D175281-F961-41F1-8275-D4B46BD22F4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C34737C-575C-42AD-BAFA-482287C5F7B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AFA24D0-00D1-4403-9E17-0690FDF51C7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63C68F3-C578-43D7-A494-E47BCD98A8A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F25A374-9ACF-44BF-A63E-5DB9F012E63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F5BAA63-C153-42B4-935D-CBCE4DB763F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D1B2A7B-DE84-457B-90CB-AD1462FA2A0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Freeform 6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Freeform 7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" name="Group 1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3" name="Freeform 11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Freeform 12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defRPr b="0" lang="pt-BR" sz="1200" spc="-1" strike="noStrike">
                <a:solidFill>
                  <a:srgbClr val="035c75"/>
                </a:solidFill>
                <a:latin typeface="Constantia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pt-BR" sz="1200" spc="-1" strike="noStrike">
                <a:solidFill>
                  <a:srgbClr val="035c75"/>
                </a:solidFill>
                <a:latin typeface="Constantia"/>
              </a:rPr>
              <a:t>&lt;data/hora&gt;</a:t>
            </a:r>
            <a:endParaRPr b="0" lang="pt-BR" sz="1200" spc="-1" strike="noStrike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2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ct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sldNum" idx="3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solidFill>
                  <a:srgbClr val="035c75"/>
                </a:solidFill>
                <a:latin typeface="Constanti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46A44AE-E5B0-410F-9838-F0D28DFCCD47}" type="slidenum">
              <a:rPr b="0" lang="pt-BR" sz="1200" spc="-1" strike="noStrike">
                <a:solidFill>
                  <a:srgbClr val="035c75"/>
                </a:solidFill>
                <a:latin typeface="Constanti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solidFill>
                  <a:srgbClr val="000000"/>
                </a:solidFill>
                <a:latin typeface="Constantia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600" spc="-1" strike="noStrike">
                <a:solidFill>
                  <a:srgbClr val="000000"/>
                </a:solidFill>
                <a:latin typeface="Constantia"/>
              </a:rPr>
              <a:t>Clique para editar o formato do texto da estrutura de tópicos</a:t>
            </a:r>
            <a:endParaRPr b="0" lang="pt-BR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100" spc="-1" strike="noStrike">
                <a:solidFill>
                  <a:srgbClr val="000000"/>
                </a:solidFill>
                <a:latin typeface="Constantia"/>
              </a:rPr>
              <a:t>2.º nível da estrutura de tópicos</a:t>
            </a:r>
            <a:endParaRPr b="0" lang="pt-BR" sz="2100" spc="-1" strike="noStrike">
              <a:solidFill>
                <a:srgbClr val="000000"/>
              </a:solidFill>
              <a:latin typeface="Constant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onstantia"/>
              </a:rPr>
              <a:t>3.º nível da estrutura de tópicos</a:t>
            </a:r>
            <a:endParaRPr b="0" lang="pt-BR" sz="2000" spc="-1" strike="noStrike">
              <a:solidFill>
                <a:srgbClr val="000000"/>
              </a:solidFill>
              <a:latin typeface="Constant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Constantia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Constant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onstantia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Constant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onstantia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Constant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onstantia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gif"/><Relationship Id="rId2" Type="http://schemas.openxmlformats.org/officeDocument/2006/relationships/image" Target="../media/image3.gi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://bipublico.saude.rs.gov.br/" TargetMode="External"/><Relationship Id="rId2" Type="http://schemas.openxmlformats.org/officeDocument/2006/relationships/hyperlink" Target="http://bipublico.saude.rs.gov.br/" TargetMode="External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hyperlink" Target="mailto:sesma.uruguaiana@gmail.com" TargetMode="Externa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chart" Target="../charts/chart5.xml"/><Relationship Id="rId2" Type="http://schemas.openxmlformats.org/officeDocument/2006/relationships/chart" Target="../charts/chart6.xml"/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aixaDeTexto 11"/>
          <p:cNvSpPr/>
          <p:nvPr/>
        </p:nvSpPr>
        <p:spPr>
          <a:xfrm>
            <a:off x="642960" y="2357280"/>
            <a:ext cx="7929360" cy="3655800"/>
          </a:xfrm>
          <a:prstGeom prst="rect">
            <a:avLst/>
          </a:prstGeom>
          <a:noFill/>
          <a:ln w="571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pt-BR" sz="3600" spc="-1" strike="noStrike">
                <a:solidFill>
                  <a:srgbClr val="000000"/>
                </a:solidFill>
                <a:latin typeface="Constantia"/>
              </a:rPr>
              <a:t>Apresentação Relatório Detalhado Quadrimestral - DIGISUS</a:t>
            </a:r>
            <a:endParaRPr b="0" lang="pt-BR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pt-BR" sz="3600" spc="-1" strike="noStrike">
                <a:solidFill>
                  <a:srgbClr val="000000"/>
                </a:solidFill>
                <a:latin typeface="Constantia"/>
              </a:rPr>
              <a:t> </a:t>
            </a:r>
            <a:endParaRPr b="0" lang="pt-BR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pt-BR" sz="3600" spc="-1" strike="noStrike">
                <a:solidFill>
                  <a:srgbClr val="000000"/>
                </a:solidFill>
                <a:latin typeface="Constantia"/>
              </a:rPr>
              <a:t>3º RDQ 2022</a:t>
            </a:r>
            <a:endParaRPr b="0" lang="pt-BR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t-BR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t-BR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Constantia"/>
              </a:rPr>
              <a:t>Conforme, Artigo 36 da Lei Complementar n o 141, de 12 de janeiro de 2012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53" name="CaixaDeTexto 12"/>
          <p:cNvSpPr/>
          <p:nvPr/>
        </p:nvSpPr>
        <p:spPr>
          <a:xfrm>
            <a:off x="2714760" y="6143760"/>
            <a:ext cx="3928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pt-BR" sz="1800" spc="-1" strike="noStrike">
                <a:solidFill>
                  <a:srgbClr val="000000"/>
                </a:solidFill>
                <a:latin typeface="Constantia"/>
              </a:rPr>
              <a:t>Uruguaiana/RS</a:t>
            </a:r>
            <a:endParaRPr b="0" lang="pt-BR" sz="1800" spc="-1" strike="noStrike">
              <a:latin typeface="Arial"/>
            </a:endParaRPr>
          </a:p>
        </p:txBody>
      </p:sp>
      <p:graphicFrame>
        <p:nvGraphicFramePr>
          <p:cNvPr id="54" name="Tabela 8"/>
          <p:cNvGraphicFramePr/>
          <p:nvPr/>
        </p:nvGraphicFramePr>
        <p:xfrm>
          <a:off x="1428840" y="857160"/>
          <a:ext cx="5804640" cy="785520"/>
        </p:xfrm>
        <a:graphic>
          <a:graphicData uri="http://schemas.openxmlformats.org/drawingml/2006/table">
            <a:tbl>
              <a:tblPr/>
              <a:tblGrid>
                <a:gridCol w="854640"/>
                <a:gridCol w="4645800"/>
                <a:gridCol w="304200"/>
              </a:tblGrid>
              <a:tr h="392760">
                <a:tc>
                  <a:tcPr anchor="t" marL="44280" marR="442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44280" rIns="442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Prefeitura Municipal de Uruguaiana/RS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44280" marR="442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44280" marR="442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92760">
                <a:tc>
                  <a:tcPr anchor="t" marL="44280" marR="442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44280" rIns="442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Secretaria Municipal de Saúde 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t" marL="44280" marR="4428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>
                      <a:noFill/>
                    </a:lnB>
                    <a:noFill/>
                  </a:tcPr>
                </a:tc>
                <a:tc>
                  <a:tcPr anchor="t" marL="44280" marR="442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5" name="Picture 9" descr=""/>
          <p:cNvPicPr/>
          <p:nvPr/>
        </p:nvPicPr>
        <p:blipFill>
          <a:blip r:embed="rId1"/>
          <a:stretch/>
        </p:blipFill>
        <p:spPr>
          <a:xfrm>
            <a:off x="928800" y="714240"/>
            <a:ext cx="1209240" cy="973440"/>
          </a:xfrm>
          <a:prstGeom prst="rect">
            <a:avLst/>
          </a:prstGeom>
          <a:ln w="0">
            <a:noFill/>
          </a:ln>
        </p:spPr>
      </p:pic>
      <p:sp>
        <p:nvSpPr>
          <p:cNvPr id="56" name="Rectangle 4"/>
          <p:cNvSpPr/>
          <p:nvPr/>
        </p:nvSpPr>
        <p:spPr>
          <a:xfrm>
            <a:off x="6678720" y="818280"/>
            <a:ext cx="646560" cy="600840"/>
          </a:xfrm>
          <a:prstGeom prst="rect">
            <a:avLst/>
          </a:prstGeom>
          <a:noFill/>
          <a:ln w="508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Rectangle 11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Rectangle 12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Rectangle 1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60" name="Picture 9" descr=""/>
          <p:cNvPicPr/>
          <p:nvPr/>
        </p:nvPicPr>
        <p:blipFill>
          <a:blip r:embed="rId2"/>
          <a:stretch/>
        </p:blipFill>
        <p:spPr>
          <a:xfrm>
            <a:off x="7072200" y="714240"/>
            <a:ext cx="1209240" cy="973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tângulo 2"/>
          <p:cNvSpPr/>
          <p:nvPr/>
        </p:nvSpPr>
        <p:spPr>
          <a:xfrm>
            <a:off x="2382120" y="428760"/>
            <a:ext cx="37519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pt-BR" sz="2400" spc="-1" strike="noStrike">
                <a:solidFill>
                  <a:srgbClr val="000000"/>
                </a:solidFill>
                <a:latin typeface="Constantia"/>
              </a:rPr>
              <a:t>Convênios PMU - HSCCU</a:t>
            </a:r>
            <a:endParaRPr b="0" lang="pt-BR" sz="2400" spc="-1" strike="noStrike">
              <a:latin typeface="Arial"/>
            </a:endParaRPr>
          </a:p>
        </p:txBody>
      </p:sp>
      <p:graphicFrame>
        <p:nvGraphicFramePr>
          <p:cNvPr id="102" name="Tabela 3"/>
          <p:cNvGraphicFramePr/>
          <p:nvPr/>
        </p:nvGraphicFramePr>
        <p:xfrm>
          <a:off x="827640" y="890280"/>
          <a:ext cx="7704360" cy="2957760"/>
        </p:xfrm>
        <a:graphic>
          <a:graphicData uri="http://schemas.openxmlformats.org/drawingml/2006/table">
            <a:tbl>
              <a:tblPr/>
              <a:tblGrid>
                <a:gridCol w="3111840"/>
                <a:gridCol w="920160"/>
                <a:gridCol w="1008000"/>
                <a:gridCol w="1008000"/>
                <a:gridCol w="936000"/>
                <a:gridCol w="720360"/>
              </a:tblGrid>
              <a:tr h="259200">
                <a:tc gridSpan="6"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Procedimentos de Hemodinâmica realizados pelo SUS 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21400"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PT" sz="12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PROCEDIMENTOS/ATENDIMENTOS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PT" sz="12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SETEMBRO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PT" sz="12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OUTUBRO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PT" sz="12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NOVEMBRO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PT" sz="12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DEZEMBRO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PT" sz="12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TOTAL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284040"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PT" sz="12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CATETERISMO CARDÍACO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21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17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14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32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84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284040"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PT" sz="12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ANGIOPLASTIA CORONARIANA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14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9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5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15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43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284040"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PT" sz="12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AORTROGRAFIA DE ARTÉRIAS HILÍACAS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284040"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PT" sz="12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ARTERIOGRAFIA PERIFÉRICA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284040"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PT" sz="12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PUNÇÃO PERICARDICA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284040"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PT" sz="12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ANGIOPLASTIA PRIMÁRIA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284040"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PT" sz="12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CONSULTAS CARDIOLÓGICAS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65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58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93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76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292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284040"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IMPLANTE DE MARCAPASSO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284040"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PT" sz="12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TESTES ERGOMETRICOS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4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284040"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TOTAL DE PROCEDIMENTOS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101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85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113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124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423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259200">
                <a:tc gridSpan="6"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APLICADO HEMODINÂMICA : R$ 680.000,00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3" name="Tabela 6"/>
          <p:cNvGraphicFramePr/>
          <p:nvPr/>
        </p:nvGraphicFramePr>
        <p:xfrm>
          <a:off x="1331640" y="4653000"/>
          <a:ext cx="6768360" cy="1982880"/>
        </p:xfrm>
        <a:graphic>
          <a:graphicData uri="http://schemas.openxmlformats.org/drawingml/2006/table">
            <a:tbl>
              <a:tblPr/>
              <a:tblGrid>
                <a:gridCol w="3763440"/>
                <a:gridCol w="3004920"/>
              </a:tblGrid>
              <a:tr h="384840">
                <a:tc gridSpan="2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Valores repassados pelos demais convênios: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07800"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Serviço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 </a:t>
                      </a: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Valor ref. SET à DEZ 2022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384840"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Clinica Renal – </a:t>
                      </a: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Parcial até Nov/22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6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R$ 598.208,30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384840"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Banco de Sangue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6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R$ 140.672,10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558360"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Pronto Socorro/Unidades de Tratamento Intensivo e Obstetrícia.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6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R$ 1.600.000,00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aixaDeTexto 9"/>
          <p:cNvSpPr/>
          <p:nvPr/>
        </p:nvSpPr>
        <p:spPr>
          <a:xfrm>
            <a:off x="428760" y="571320"/>
            <a:ext cx="8286480" cy="59968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pt-BR" sz="2000" spc="-1" strike="noStrike" u="sng">
                <a:solidFill>
                  <a:srgbClr val="000000"/>
                </a:solidFill>
                <a:uFillTx/>
                <a:latin typeface="Constantia"/>
              </a:rPr>
              <a:t>Estrutura da Secretaria Municipal de Saúde até DEZEMBRO/2022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1400" spc="-1" strike="noStrike">
                <a:solidFill>
                  <a:srgbClr val="000000"/>
                </a:solidFill>
                <a:latin typeface="Constantia"/>
              </a:rPr>
              <a:t>24 Equipes de Estratégia Saúde da Família</a:t>
            </a:r>
            <a:endParaRPr b="0" lang="pt-BR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14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0" lang="pt-BR" sz="1400" spc="-1" strike="noStrike">
                <a:solidFill>
                  <a:srgbClr val="000000"/>
                </a:solidFill>
                <a:latin typeface="Constantia"/>
              </a:rPr>
              <a:t>Programa Primeira Infância Melhor (PIM)</a:t>
            </a:r>
            <a:endParaRPr b="0" lang="pt-BR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14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0" lang="pt-BR" sz="1400" spc="-1" strike="noStrike">
                <a:solidFill>
                  <a:srgbClr val="000000"/>
                </a:solidFill>
                <a:latin typeface="Constantia"/>
              </a:rPr>
              <a:t>Agentes Comunitários de Saúde (ACS)</a:t>
            </a:r>
            <a:endParaRPr b="0" lang="pt-BR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14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0" lang="pt-BR" sz="1400" spc="-1" strike="noStrike">
                <a:solidFill>
                  <a:srgbClr val="000000"/>
                </a:solidFill>
                <a:latin typeface="Constantia"/>
              </a:rPr>
              <a:t>Agentes de Combate a Endemias (Dengue)</a:t>
            </a:r>
            <a:endParaRPr b="0" lang="pt-BR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1400" spc="-1" strike="noStrike">
                <a:solidFill>
                  <a:srgbClr val="000000"/>
                </a:solidFill>
                <a:latin typeface="Constantia"/>
              </a:rPr>
              <a:t>Policlínica Infantil</a:t>
            </a:r>
            <a:endParaRPr b="0" lang="pt-BR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1400" spc="-1" strike="noStrike">
                <a:solidFill>
                  <a:srgbClr val="000000"/>
                </a:solidFill>
                <a:latin typeface="Constantia"/>
              </a:rPr>
              <a:t>Policlínica de Especialidades</a:t>
            </a:r>
            <a:endParaRPr b="0" lang="pt-BR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1400" spc="-1" strike="noStrike">
                <a:solidFill>
                  <a:srgbClr val="000000"/>
                </a:solidFill>
                <a:latin typeface="Constantia"/>
              </a:rPr>
              <a:t>14 Médicos vinculados ao Programa Mais Médicos</a:t>
            </a:r>
            <a:endParaRPr b="0" lang="pt-BR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1400" spc="-1" strike="noStrike">
                <a:solidFill>
                  <a:srgbClr val="000000"/>
                </a:solidFill>
                <a:latin typeface="Constantia"/>
              </a:rPr>
              <a:t>04 Médicos vinculados ao Programa Médicos pelo Brasil</a:t>
            </a:r>
            <a:endParaRPr b="0" lang="pt-BR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1400" spc="-1" strike="noStrike">
                <a:solidFill>
                  <a:srgbClr val="000000"/>
                </a:solidFill>
                <a:latin typeface="Constantia"/>
              </a:rPr>
              <a:t>Farmácia Básica Municipal/Farmácias descentralizadas (Hípica, União das Vilas e Tabajara Brites)</a:t>
            </a:r>
            <a:endParaRPr b="0" lang="pt-BR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1400" spc="-1" strike="noStrike">
                <a:solidFill>
                  <a:srgbClr val="000000"/>
                </a:solidFill>
                <a:latin typeface="Constantia"/>
              </a:rPr>
              <a:t>Equipe de Consultório na Rua</a:t>
            </a:r>
            <a:endParaRPr b="0" lang="pt-BR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14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0" lang="pt-BR" sz="1400" spc="-1" strike="noStrike">
                <a:solidFill>
                  <a:srgbClr val="000000"/>
                </a:solidFill>
                <a:latin typeface="Constantia"/>
              </a:rPr>
              <a:t>Centro de Especialidades Odontológicas</a:t>
            </a:r>
            <a:endParaRPr b="0" lang="pt-BR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14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0" lang="pt-BR" sz="1400" spc="-1" strike="noStrike">
                <a:solidFill>
                  <a:srgbClr val="000000"/>
                </a:solidFill>
                <a:latin typeface="Constantia"/>
              </a:rPr>
              <a:t>CAPS II</a:t>
            </a:r>
            <a:endParaRPr b="0" lang="pt-BR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14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0" lang="pt-BR" sz="1400" spc="-1" strike="noStrike">
                <a:solidFill>
                  <a:srgbClr val="000000"/>
                </a:solidFill>
                <a:latin typeface="Constantia"/>
              </a:rPr>
              <a:t>CAPS AD</a:t>
            </a:r>
            <a:endParaRPr b="0" lang="pt-BR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1400" spc="-1" strike="noStrike">
                <a:solidFill>
                  <a:srgbClr val="000000"/>
                </a:solidFill>
                <a:latin typeface="Constantia"/>
              </a:rPr>
              <a:t>IST/AIDS</a:t>
            </a:r>
            <a:endParaRPr b="0" lang="pt-BR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1400" spc="-1" strike="noStrike">
                <a:solidFill>
                  <a:srgbClr val="000000"/>
                </a:solidFill>
                <a:latin typeface="Constantia"/>
              </a:rPr>
              <a:t>CAMMI (Centro de aplicação e monitorização de medicamentos injetáveis)</a:t>
            </a:r>
            <a:endParaRPr b="0" lang="pt-BR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1400" spc="-1" strike="noStrike">
                <a:solidFill>
                  <a:srgbClr val="000000"/>
                </a:solidFill>
                <a:latin typeface="Constantia"/>
              </a:rPr>
              <a:t>Laboratório Municipal de Análises Clínicas </a:t>
            </a:r>
            <a:endParaRPr b="0" lang="pt-BR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1400" spc="-1" strike="noStrike">
                <a:solidFill>
                  <a:srgbClr val="000000"/>
                </a:solidFill>
                <a:latin typeface="Constantia"/>
              </a:rPr>
              <a:t>LAMINF (Laboratório de Monitoramento de Infecções HIV)</a:t>
            </a:r>
            <a:endParaRPr b="0" lang="pt-BR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1400" spc="-1" strike="noStrike">
                <a:solidFill>
                  <a:srgbClr val="000000"/>
                </a:solidFill>
                <a:latin typeface="Constantia"/>
              </a:rPr>
              <a:t>Vigilância Sanitária, Epidemiológica e Ambiental</a:t>
            </a:r>
            <a:endParaRPr b="0" lang="pt-BR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1400" spc="-1" strike="noStrike">
                <a:solidFill>
                  <a:srgbClr val="000000"/>
                </a:solidFill>
                <a:latin typeface="Constantia"/>
              </a:rPr>
              <a:t>SAMU BÁSICA E SAMU AVANÇADA</a:t>
            </a:r>
            <a:endParaRPr b="0" lang="pt-BR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1400" spc="-1" strike="noStrike">
                <a:solidFill>
                  <a:srgbClr val="000000"/>
                </a:solidFill>
                <a:latin typeface="Constantia"/>
              </a:rPr>
              <a:t>SAMI</a:t>
            </a:r>
            <a:endParaRPr b="0" lang="pt-BR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1400" spc="-1" strike="noStrike">
                <a:solidFill>
                  <a:srgbClr val="000000"/>
                </a:solidFill>
                <a:latin typeface="Constantia"/>
              </a:rPr>
              <a:t>Unidade Móvel de Saúde</a:t>
            </a:r>
            <a:endParaRPr b="0" lang="pt-BR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1400" spc="-1" strike="noStrike">
                <a:solidFill>
                  <a:srgbClr val="000000"/>
                </a:solidFill>
                <a:latin typeface="Constantia"/>
              </a:rPr>
              <a:t>Saúde da Mulher</a:t>
            </a:r>
            <a:endParaRPr b="0" lang="pt-BR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1400" spc="-1" strike="noStrike">
                <a:solidFill>
                  <a:srgbClr val="000000"/>
                </a:solidFill>
                <a:latin typeface="Constantia"/>
              </a:rPr>
              <a:t>Centro Municipal de Fisioterapia</a:t>
            </a:r>
            <a:endParaRPr b="0" lang="pt-BR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1400" spc="-1" strike="noStrike">
                <a:solidFill>
                  <a:srgbClr val="000000"/>
                </a:solidFill>
                <a:latin typeface="Constantia"/>
              </a:rPr>
              <a:t>Unidade Sentinela de Saúde do Trabalhador</a:t>
            </a:r>
            <a:endParaRPr b="0" lang="pt-BR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1400" spc="-1" strike="noStrike">
                <a:solidFill>
                  <a:srgbClr val="000000"/>
                </a:solidFill>
                <a:latin typeface="Constantia"/>
              </a:rPr>
              <a:t>Ambulatório de Saúde mental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105" name="CaixaDeTexto 2"/>
          <p:cNvSpPr/>
          <p:nvPr/>
        </p:nvSpPr>
        <p:spPr>
          <a:xfrm>
            <a:off x="428760" y="6619680"/>
            <a:ext cx="763236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800" spc="-1" strike="noStrike">
                <a:solidFill>
                  <a:srgbClr val="000000"/>
                </a:solidFill>
                <a:latin typeface="Constantia"/>
              </a:rPr>
              <a:t>Fonte: Cadastro Nacional de Estabelecimentos de Saúde (CNES) Data da consulta: 08/03/2023.</a:t>
            </a:r>
            <a:endParaRPr b="0" lang="pt-BR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1"/>
          <p:cNvSpPr/>
          <p:nvPr/>
        </p:nvSpPr>
        <p:spPr>
          <a:xfrm>
            <a:off x="647640" y="1268640"/>
            <a:ext cx="7988040" cy="475308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spAutoFit/>
          </a:bodyPr>
          <a:p>
            <a:pPr algn="ctr">
              <a:lnSpc>
                <a:spcPct val="100000"/>
              </a:lnSpc>
              <a:spcAft>
                <a:spcPts val="1001"/>
              </a:spcAft>
              <a:buNone/>
              <a:tabLst>
                <a:tab algn="l" pos="0"/>
              </a:tabLst>
            </a:pPr>
            <a:r>
              <a:rPr b="1" lang="pt-BR" sz="3200" spc="-1" strike="noStrike">
                <a:solidFill>
                  <a:srgbClr val="000000"/>
                </a:solidFill>
                <a:latin typeface="Arial"/>
              </a:rPr>
              <a:t>Informações do Sistema de Cadastro de Estabelecimentos de Saúde – SCNES</a:t>
            </a:r>
            <a:endParaRPr b="0" lang="pt-BR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buNone/>
              <a:tabLst>
                <a:tab algn="l" pos="0"/>
              </a:tabLst>
            </a:pPr>
            <a:endParaRPr b="0" lang="pt-BR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001"/>
              </a:spcAft>
              <a:buNone/>
              <a:tabLst>
                <a:tab algn="l" pos="0"/>
              </a:tabLst>
            </a:pPr>
            <a:r>
              <a:rPr b="1" lang="pt-BR" sz="3200" spc="-1" strike="noStrike" u="sng">
                <a:solidFill>
                  <a:srgbClr val="000000"/>
                </a:solidFill>
                <a:uFillTx/>
                <a:latin typeface="Calibri"/>
              </a:rPr>
              <a:t>386</a:t>
            </a: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 Estabelecimentos Cadastrados</a:t>
            </a:r>
            <a:endParaRPr b="0" lang="pt-BR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001"/>
              </a:spcAft>
              <a:buNone/>
              <a:tabLst>
                <a:tab algn="l" pos="0"/>
              </a:tabLst>
            </a:pPr>
            <a:r>
              <a:rPr b="1" lang="pt-BR" sz="3200" spc="-1" strike="noStrike" u="sng">
                <a:solidFill>
                  <a:srgbClr val="000000"/>
                </a:solidFill>
                <a:uFillTx/>
                <a:latin typeface="Calibri"/>
              </a:rPr>
              <a:t>383</a:t>
            </a: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– Gestão Municipal</a:t>
            </a:r>
            <a:endParaRPr b="0" lang="pt-BR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001"/>
              </a:spcAft>
              <a:buNone/>
              <a:tabLst>
                <a:tab algn="l" pos="0"/>
              </a:tabLst>
            </a:pPr>
            <a:r>
              <a:rPr b="1" lang="pt-BR" sz="3200" spc="-1" strike="noStrike" u="sng">
                <a:solidFill>
                  <a:srgbClr val="000000"/>
                </a:solidFill>
                <a:uFillTx/>
                <a:latin typeface="Calibri"/>
              </a:rPr>
              <a:t>02</a:t>
            </a: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 – Gestão Estadual</a:t>
            </a:r>
            <a:endParaRPr b="0" lang="pt-BR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001"/>
              </a:spcAft>
              <a:buNone/>
              <a:tabLst>
                <a:tab algn="l" pos="0"/>
              </a:tabLst>
            </a:pPr>
            <a:r>
              <a:rPr b="1" lang="pt-BR" sz="3200" spc="-1" strike="noStrike" u="sng">
                <a:solidFill>
                  <a:srgbClr val="000000"/>
                </a:solidFill>
                <a:uFillTx/>
                <a:latin typeface="Calibri"/>
              </a:rPr>
              <a:t>2470 </a:t>
            </a: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Profissionais Cadastrados</a:t>
            </a:r>
            <a:endParaRPr b="0" lang="pt-BR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001"/>
              </a:spcAft>
              <a:buNone/>
              <a:tabLst>
                <a:tab algn="l" pos="0"/>
              </a:tabLst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107" name="CaixaDeTexto 6"/>
          <p:cNvSpPr/>
          <p:nvPr/>
        </p:nvSpPr>
        <p:spPr>
          <a:xfrm>
            <a:off x="638280" y="6237360"/>
            <a:ext cx="660024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1000" spc="-1" strike="noStrike">
                <a:solidFill>
                  <a:srgbClr val="000000"/>
                </a:solidFill>
                <a:latin typeface="Constantia"/>
              </a:rPr>
              <a:t>Fonte: Cadastro Nacional de Estabelecimentos de Saúde (CNES) Data da consulta: 08/03/2023.</a:t>
            </a:r>
            <a:endParaRPr b="0" lang="pt-BR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Tabela 1"/>
          <p:cNvGraphicFramePr/>
          <p:nvPr/>
        </p:nvGraphicFramePr>
        <p:xfrm>
          <a:off x="161640" y="1268640"/>
          <a:ext cx="8820720" cy="4563000"/>
        </p:xfrm>
        <a:graphic>
          <a:graphicData uri="http://schemas.openxmlformats.org/drawingml/2006/table">
            <a:tbl>
              <a:tblPr/>
              <a:tblGrid>
                <a:gridCol w="358560"/>
                <a:gridCol w="430200"/>
                <a:gridCol w="6069600"/>
                <a:gridCol w="360000"/>
                <a:gridCol w="720000"/>
                <a:gridCol w="882360"/>
              </a:tblGrid>
              <a:tr h="442080">
                <a:tc>
                  <a:txBody>
                    <a:bodyPr lIns="3960" rIns="3960" tIns="3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Nº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Tipo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Indicador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Meta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Unidade de Medida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Resultado 3º quadrimestre 2022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295920"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U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Taxa de mortalidade infantil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13,0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Taxa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14,30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</a:tr>
              <a:tr h="155880"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2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U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Número de casos novos de sífilis congênita em menores de 1 ano de idade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20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Número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34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155880"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U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Testagem para HIV nos casos novos de tuberculose notificados no SINAN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100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Percentual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98,57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</a:tr>
              <a:tr h="153720"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4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U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Razão de Mortalidade Materna - RMM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1,0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Razão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136,15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295920"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5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U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Coeficiente bruto de mortalidade por Aids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8,5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Taxa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6,31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</a:tr>
              <a:tr h="155880"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6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U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Número de casos novos de aids em menores de 5 anos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Número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257040"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7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U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Razão de exames de mamografia de rastreamento realizados em mulheres de 50 a 69 e população da mesma faixa etária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0,28 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Razão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0,22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</a:tr>
              <a:tr h="155880"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8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U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Cobertura vacinal da vacina tríplice viral, primeira dose, para crianças de 01 ano de idade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95,0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Percentual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84,20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8e3fb"/>
                    </a:solidFill>
                  </a:tcPr>
                </a:tc>
              </a:tr>
              <a:tr h="149760"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9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U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Índice de Infestação Predial pelo Aedes aegypti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3,9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Percentual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0,6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</a:tr>
              <a:tr h="295920"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U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gravidez na adolescência entre as faixas etárias de 10-19 anos (proporção de nascidos vivos de mulheres entre 10-19 anos)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12,0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Percentual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11,71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295920"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11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U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Ações de matriciamento sistemático realizadas por CAPS com equipes de Atenção Básica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50,0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Percentual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</a:tr>
              <a:tr h="312120"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12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U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Índice de internações por Transtornos Mentais e Comportamentais (TMC)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173,54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Taxa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108,07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155880"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U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Percentual de idosos com registro do procedimento “Avaliação Multidimensional da Pessoa Idosa”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7,0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Percentual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0,01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c6f7"/>
                    </a:solidFill>
                  </a:tcPr>
                </a:tc>
              </a:tr>
              <a:tr h="187560"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14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U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Percentual de prevalência de excesso de peso na população adulta do RS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77,8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Percentual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75,48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149760"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15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6bdbfa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U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6bdbfa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Cobertura de acompanhamento das condicionalidades da saúde do Programa Auxílio Brasil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6bdbfa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63,35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6bdbfa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Percentual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6bdbfa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78,28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6bdbfa"/>
                    </a:solidFill>
                  </a:tcPr>
                </a:tc>
              </a:tr>
              <a:tr h="257040"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16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5edfd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U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5edfd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População abastecida por Solução Alternativa Coletiva (SAC) com tratamento em relação à população abastecida por SAC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5edfd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75,0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5edfd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Número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5edfd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38,89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5edfd"/>
                    </a:solidFill>
                  </a:tcPr>
                </a:tc>
              </a:tr>
              <a:tr h="155880"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17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aaf2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U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aaf2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Taxa de notificações de agravos relacionados ao trabalho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aaf2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40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aaf2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Taxa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aaf2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17,67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aaf2"/>
                    </a:solidFill>
                  </a:tcPr>
                </a:tc>
              </a:tr>
              <a:tr h="155880"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18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U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Percentual de óbitos relacionados ao trabalho investigados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100,0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Percentual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383400"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19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5edfd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E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5edfd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Percentual de coleta de amostra por RT-PCR (diagnóstico padrão ouro) em casos de Síndrome Respiratória Aguda Grave (SRAG) hospitalizados e</a:t>
                      </a:r>
                      <a:endParaRPr b="0" lang="pt-BR" sz="1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óbitos por SRAG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5edfd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95,0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5edfd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Percentual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5edfd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77,4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5edfd"/>
                    </a:solidFill>
                  </a:tcPr>
                </a:tc>
              </a:tr>
              <a:tr h="257040"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20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E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Cinco coletas de amostras por semana com RT-PCR (diagnóstico padrão ouro) realizado dos casos de síndrome gripal (SG) atendidos em cada unidades sentinelas (US)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260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Número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3960" rIns="3960" tIns="39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483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135360">
                <a:tc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135360">
                <a:tc gridSpan="3">
                  <a:txBody>
                    <a:bodyPr lIns="3960" rIns="3960" tIns="3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Fonte: </a:t>
                      </a:r>
                      <a:r>
                        <a:rPr b="0" lang="pt-BR" sz="900" spc="-1" strike="noStrike">
                          <a:solidFill>
                            <a:srgbClr val="f49100"/>
                          </a:solidFill>
                          <a:latin typeface="Constantia"/>
                          <a:hlinkClick r:id="rId1"/>
                        </a:rPr>
                        <a:t>http://bipublico.saude.rs.gov.br</a:t>
                      </a:r>
                      <a:r>
                        <a:rPr b="0" lang="pt-BR" sz="900" spc="-1" strike="noStrike">
                          <a:solidFill>
                            <a:srgbClr val="f49100"/>
                          </a:solidFill>
                          <a:latin typeface="Constantia"/>
                          <a:hlinkClick r:id="rId2"/>
                        </a:rPr>
                        <a:t>/</a:t>
                      </a: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 - Acesso em 08/03/2023</a:t>
                      </a:r>
                      <a:endParaRPr b="0" lang="pt-BR" sz="900" spc="-1" strike="noStrike">
                        <a:latin typeface="Arial"/>
                      </a:endParaRPr>
                    </a:p>
                  </a:txBody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cPr anchor="b"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</a:tbl>
          </a:graphicData>
        </a:graphic>
      </p:graphicFrame>
      <p:sp>
        <p:nvSpPr>
          <p:cNvPr id="109" name="CaixaDeTexto 2"/>
          <p:cNvSpPr/>
          <p:nvPr/>
        </p:nvSpPr>
        <p:spPr>
          <a:xfrm>
            <a:off x="1007640" y="764640"/>
            <a:ext cx="7128360" cy="36396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1" lang="pt-BR" sz="1800" spc="-1" strike="noStrike">
                <a:solidFill>
                  <a:srgbClr val="000000"/>
                </a:solidFill>
                <a:latin typeface="Constantia"/>
              </a:rPr>
              <a:t>Indicadores de Pactuação Interfederativa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aixaDeTexto 5"/>
          <p:cNvSpPr/>
          <p:nvPr/>
        </p:nvSpPr>
        <p:spPr>
          <a:xfrm>
            <a:off x="464400" y="764640"/>
            <a:ext cx="8214840" cy="5423040"/>
          </a:xfrm>
          <a:prstGeom prst="rect">
            <a:avLst/>
          </a:pr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endParaRPr b="0" lang="pt-BR" sz="4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pt-BR" sz="4600" spc="-1" strike="noStrike">
                <a:solidFill>
                  <a:srgbClr val="000000"/>
                </a:solidFill>
                <a:latin typeface="Constantia"/>
              </a:rPr>
              <a:t>Despesas com Ações e Serviços </a:t>
            </a:r>
            <a:endParaRPr b="0" lang="pt-BR" sz="4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pt-BR" sz="4600" spc="-1" strike="noStrike">
                <a:solidFill>
                  <a:srgbClr val="000000"/>
                </a:solidFill>
                <a:latin typeface="Constantia"/>
              </a:rPr>
              <a:t>Públicos de Saúde </a:t>
            </a:r>
            <a:endParaRPr b="0" lang="pt-BR" sz="4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t-BR" sz="4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pt-BR" sz="3600" spc="-1" strike="noStrike">
                <a:solidFill>
                  <a:srgbClr val="000000"/>
                </a:solidFill>
                <a:latin typeface="Constantia"/>
              </a:rPr>
              <a:t>Aplicado no 3º Quadrimestre de 2022</a:t>
            </a:r>
            <a:endParaRPr b="0" lang="pt-BR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t-BR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pt-BR" sz="4600" spc="-1" strike="noStrike" u="sng">
                <a:solidFill>
                  <a:srgbClr val="000000"/>
                </a:solidFill>
                <a:uFillTx/>
                <a:latin typeface="Constantia"/>
              </a:rPr>
              <a:t>19,17%</a:t>
            </a:r>
            <a:endParaRPr b="0" lang="pt-BR" sz="4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t-BR" sz="2400" spc="-1" strike="noStrike">
              <a:latin typeface="Arial"/>
            </a:endParaRPr>
          </a:p>
        </p:txBody>
      </p:sp>
      <p:sp>
        <p:nvSpPr>
          <p:cNvPr id="111" name="Retângulo 7"/>
          <p:cNvSpPr/>
          <p:nvPr/>
        </p:nvSpPr>
        <p:spPr>
          <a:xfrm>
            <a:off x="487440" y="6256080"/>
            <a:ext cx="671472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2901960"/>
              </a:tabLst>
            </a:pPr>
            <a:r>
              <a:rPr b="0" lang="pt-BR" sz="1000" spc="-1" strike="noStrike">
                <a:solidFill>
                  <a:srgbClr val="000000"/>
                </a:solidFill>
                <a:latin typeface="Arial"/>
                <a:ea typeface="Calibri"/>
              </a:rPr>
              <a:t>Fonte: Relat</a:t>
            </a:r>
            <a:r>
              <a:rPr b="0" lang="pt-BR" sz="1000" spc="-1" strike="noStrike">
                <a:solidFill>
                  <a:srgbClr val="000000"/>
                </a:solidFill>
                <a:latin typeface="Constantia"/>
                <a:ea typeface="Calibri"/>
              </a:rPr>
              <a:t>ó</a:t>
            </a:r>
            <a:r>
              <a:rPr b="0" lang="pt-BR" sz="1000" spc="-1" strike="noStrike">
                <a:solidFill>
                  <a:srgbClr val="000000"/>
                </a:solidFill>
                <a:latin typeface="Arial"/>
                <a:ea typeface="Calibri"/>
              </a:rPr>
              <a:t>rio da Contabilidade Municipal</a:t>
            </a:r>
            <a:endParaRPr b="0" lang="pt-BR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aixaDeTexto 3"/>
          <p:cNvSpPr/>
          <p:nvPr/>
        </p:nvSpPr>
        <p:spPr>
          <a:xfrm>
            <a:off x="1571760" y="500040"/>
            <a:ext cx="5714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pt-BR" sz="3600" spc="-1" strike="noStrike">
                <a:solidFill>
                  <a:srgbClr val="000000"/>
                </a:solidFill>
                <a:latin typeface="Constantia"/>
              </a:rPr>
              <a:t>Considerações Gerais</a:t>
            </a:r>
            <a:endParaRPr b="0" lang="pt-BR" sz="3600" spc="-1" strike="noStrike">
              <a:latin typeface="Arial"/>
            </a:endParaRPr>
          </a:p>
        </p:txBody>
      </p:sp>
      <p:sp>
        <p:nvSpPr>
          <p:cNvPr id="113" name="CaixaDeTexto 7"/>
          <p:cNvSpPr/>
          <p:nvPr/>
        </p:nvSpPr>
        <p:spPr>
          <a:xfrm>
            <a:off x="142920" y="1357200"/>
            <a:ext cx="8786520" cy="52678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0" lang="pt-BR" sz="3000" spc="-1" strike="noStrike">
                <a:solidFill>
                  <a:srgbClr val="000000"/>
                </a:solidFill>
                <a:latin typeface="Constantia"/>
              </a:rPr>
              <a:t>Tendo em vista os dados levantados neste quadrimestre são preliminares, ressalta-se que as análises, bem como as informações contidas neste relatório, devem ser acompanhadas e monitoradas para que possam servir de instrumento para reavaliar processos de trabalho.</a:t>
            </a:r>
            <a:endParaRPr b="0" lang="pt-BR" sz="3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pt-BR" sz="30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0" lang="pt-BR" sz="3000" spc="-1" strike="noStrike">
                <a:solidFill>
                  <a:srgbClr val="000000"/>
                </a:solidFill>
                <a:latin typeface="Constantia"/>
              </a:rPr>
              <a:t>Salientamos a disposição da SMS em aperfeiçoar o Relatório de Gestão, para que cada vez mais as informações sejam disponibilizadas de forma coerente.</a:t>
            </a:r>
            <a:endParaRPr b="0" lang="pt-BR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br>
              <a:rPr sz="2000"/>
            </a:br>
            <a:r>
              <a:rPr b="0" lang="pt-BR" sz="2000" spc="-1" strike="noStrike">
                <a:solidFill>
                  <a:srgbClr val="000000"/>
                </a:solidFill>
                <a:latin typeface="Constantia"/>
              </a:rPr>
              <a:t>	</a:t>
            </a: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aixaDeTexto 10"/>
          <p:cNvSpPr/>
          <p:nvPr/>
        </p:nvSpPr>
        <p:spPr>
          <a:xfrm>
            <a:off x="52560" y="836640"/>
            <a:ext cx="316800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pt-BR" sz="2000" spc="-1" strike="noStrike">
                <a:solidFill>
                  <a:srgbClr val="000000"/>
                </a:solidFill>
                <a:latin typeface="Constantia"/>
              </a:rPr>
              <a:t>Ações da Secretaria  Municipal de Saúde </a:t>
            </a:r>
            <a:endParaRPr b="0" lang="pt-B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pt-BR" sz="20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1" lang="pt-BR" sz="2000" spc="-1" strike="noStrike">
                <a:solidFill>
                  <a:srgbClr val="000000"/>
                </a:solidFill>
                <a:latin typeface="Constantia"/>
              </a:rPr>
              <a:t>Campanhas de Vacinação</a:t>
            </a:r>
            <a:endParaRPr b="0" lang="pt-BR" sz="2000" spc="-1" strike="noStrike">
              <a:latin typeface="Arial"/>
            </a:endParaRPr>
          </a:p>
        </p:txBody>
      </p:sp>
      <p:pic>
        <p:nvPicPr>
          <p:cNvPr id="115" name="Picture 7" descr=""/>
          <p:cNvPicPr/>
          <p:nvPr/>
        </p:nvPicPr>
        <p:blipFill>
          <a:blip r:embed="rId1"/>
          <a:stretch/>
        </p:blipFill>
        <p:spPr>
          <a:xfrm>
            <a:off x="3002400" y="710640"/>
            <a:ext cx="1575360" cy="1575360"/>
          </a:xfrm>
          <a:prstGeom prst="rect">
            <a:avLst/>
          </a:prstGeom>
          <a:ln w="0">
            <a:noFill/>
          </a:ln>
        </p:spPr>
      </p:pic>
      <p:pic>
        <p:nvPicPr>
          <p:cNvPr id="116" name="Picture 2" descr="C:\Users\Luciana\Documents\Luciana\RELATÓRIOS SARGSUS\FOTOS 3 RDQ 2022\WhatsApp Image 2023-03-09 at 16.03.20.jpeg"/>
          <p:cNvPicPr/>
          <p:nvPr/>
        </p:nvPicPr>
        <p:blipFill>
          <a:blip r:embed="rId2"/>
          <a:stretch/>
        </p:blipFill>
        <p:spPr>
          <a:xfrm>
            <a:off x="52560" y="2565000"/>
            <a:ext cx="4931640" cy="4202640"/>
          </a:xfrm>
          <a:prstGeom prst="rect">
            <a:avLst/>
          </a:prstGeom>
          <a:ln w="0">
            <a:noFill/>
          </a:ln>
        </p:spPr>
      </p:pic>
      <p:pic>
        <p:nvPicPr>
          <p:cNvPr id="117" name="Picture 3" descr="C:\Users\Luciana\Documents\Luciana\RELATÓRIOS SARGSUS\FOTOS 3 RDQ 2022\WhatsApp Image 2023-03-09 at 16.03.19.jpeg"/>
          <p:cNvPicPr/>
          <p:nvPr/>
        </p:nvPicPr>
        <p:blipFill>
          <a:blip r:embed="rId3"/>
          <a:stretch/>
        </p:blipFill>
        <p:spPr>
          <a:xfrm>
            <a:off x="5076000" y="1434240"/>
            <a:ext cx="4011480" cy="5348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7" descr=""/>
          <p:cNvPicPr/>
          <p:nvPr/>
        </p:nvPicPr>
        <p:blipFill>
          <a:blip r:embed="rId1"/>
          <a:stretch/>
        </p:blipFill>
        <p:spPr>
          <a:xfrm>
            <a:off x="1907640" y="597600"/>
            <a:ext cx="2979360" cy="493200"/>
          </a:xfrm>
          <a:prstGeom prst="rect">
            <a:avLst/>
          </a:prstGeom>
          <a:ln w="0">
            <a:noFill/>
          </a:ln>
        </p:spPr>
      </p:pic>
      <p:pic>
        <p:nvPicPr>
          <p:cNvPr id="119" name="Picture 2" descr="C:\Users\Luciana\Documents\Luciana\RELATÓRIOS SARGSUS\FOTOS 3 RDQ 2022\WhatsApp Image 2023-03-09 at 15.58.29 (4).jpeg"/>
          <p:cNvPicPr/>
          <p:nvPr/>
        </p:nvPicPr>
        <p:blipFill>
          <a:blip r:embed="rId2"/>
          <a:stretch/>
        </p:blipFill>
        <p:spPr>
          <a:xfrm>
            <a:off x="4788000" y="3645000"/>
            <a:ext cx="4032000" cy="3104280"/>
          </a:xfrm>
          <a:prstGeom prst="rect">
            <a:avLst/>
          </a:prstGeom>
          <a:ln w="0">
            <a:noFill/>
          </a:ln>
        </p:spPr>
      </p:pic>
      <p:pic>
        <p:nvPicPr>
          <p:cNvPr id="120" name="Picture 3" descr="C:\Users\Luciana\Documents\Luciana\RELATÓRIOS SARGSUS\FOTOS 3 RDQ 2022\WhatsApp Image 2023-03-09 at 15.58.29.jpeg"/>
          <p:cNvPicPr/>
          <p:nvPr/>
        </p:nvPicPr>
        <p:blipFill>
          <a:blip r:embed="rId3"/>
          <a:stretch/>
        </p:blipFill>
        <p:spPr>
          <a:xfrm>
            <a:off x="107640" y="3645000"/>
            <a:ext cx="4464000" cy="3158280"/>
          </a:xfrm>
          <a:prstGeom prst="rect">
            <a:avLst/>
          </a:prstGeom>
          <a:ln w="0">
            <a:noFill/>
          </a:ln>
        </p:spPr>
      </p:pic>
      <p:pic>
        <p:nvPicPr>
          <p:cNvPr id="121" name="Picture 4" descr="C:\Users\Luciana\Documents\Luciana\RELATÓRIOS SARGSUS\FOTOS 3 RDQ 2022\WhatsApp Image 2023-03-13 at 12.04.18 (14).jpeg"/>
          <p:cNvPicPr/>
          <p:nvPr/>
        </p:nvPicPr>
        <p:blipFill>
          <a:blip r:embed="rId4"/>
          <a:stretch/>
        </p:blipFill>
        <p:spPr>
          <a:xfrm>
            <a:off x="4788000" y="764640"/>
            <a:ext cx="3888000" cy="2752200"/>
          </a:xfrm>
          <a:prstGeom prst="rect">
            <a:avLst/>
          </a:prstGeom>
          <a:ln w="0">
            <a:noFill/>
          </a:ln>
        </p:spPr>
      </p:pic>
      <p:pic>
        <p:nvPicPr>
          <p:cNvPr id="122" name="Picture 5" descr="C:\Users\Luciana\Documents\Luciana\RELATÓRIOS SARGSUS\FOTOS 3 RDQ 2022\WhatsApp Image 2023-03-13 at 12.04.18 (8).jpeg"/>
          <p:cNvPicPr/>
          <p:nvPr/>
        </p:nvPicPr>
        <p:blipFill>
          <a:blip r:embed="rId5"/>
          <a:stretch/>
        </p:blipFill>
        <p:spPr>
          <a:xfrm rot="16200000">
            <a:off x="1130760" y="44640"/>
            <a:ext cx="2432520" cy="4449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7" descr=""/>
          <p:cNvPicPr/>
          <p:nvPr/>
        </p:nvPicPr>
        <p:blipFill>
          <a:blip r:embed="rId1"/>
          <a:stretch/>
        </p:blipFill>
        <p:spPr>
          <a:xfrm>
            <a:off x="1481040" y="692640"/>
            <a:ext cx="5760720" cy="493200"/>
          </a:xfrm>
          <a:prstGeom prst="rect">
            <a:avLst/>
          </a:prstGeom>
          <a:ln w="0">
            <a:noFill/>
          </a:ln>
        </p:spPr>
      </p:pic>
      <p:sp>
        <p:nvSpPr>
          <p:cNvPr id="124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5" name="Picture 3" descr=""/>
          <p:cNvPicPr/>
          <p:nvPr/>
        </p:nvPicPr>
        <p:blipFill>
          <a:blip r:embed="rId2"/>
          <a:stretch/>
        </p:blipFill>
        <p:spPr>
          <a:xfrm>
            <a:off x="4504680" y="4077000"/>
            <a:ext cx="4531320" cy="2664000"/>
          </a:xfrm>
          <a:prstGeom prst="rect">
            <a:avLst/>
          </a:prstGeom>
          <a:ln w="0">
            <a:noFill/>
          </a:ln>
        </p:spPr>
      </p:pic>
      <p:pic>
        <p:nvPicPr>
          <p:cNvPr id="126" name="Picture 4" descr="C:\Users\Luciana\Documents\Luciana\RELATÓRIOS SARGSUS\FOTOS 3 RDQ 2022\WhatsApp Image 2023-03-16 at 11.20.21.jpeg"/>
          <p:cNvPicPr/>
          <p:nvPr/>
        </p:nvPicPr>
        <p:blipFill>
          <a:blip r:embed="rId3"/>
          <a:stretch/>
        </p:blipFill>
        <p:spPr>
          <a:xfrm>
            <a:off x="38160" y="4077000"/>
            <a:ext cx="4446360" cy="266400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5" descr="C:\Users\Luciana\Documents\Luciana\RELATÓRIOS SARGSUS\FOTOS 3 RDQ 2022\WhatsApp Image 2023-03-16 at 11.19.36.jpeg"/>
          <p:cNvPicPr/>
          <p:nvPr/>
        </p:nvPicPr>
        <p:blipFill>
          <a:blip r:embed="rId4"/>
          <a:stretch/>
        </p:blipFill>
        <p:spPr>
          <a:xfrm>
            <a:off x="155520" y="1158840"/>
            <a:ext cx="4329000" cy="278604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6" descr="C:\Users\Luciana\Documents\Luciana\RELATÓRIOS SARGSUS\FOTOS 3 RDQ 2022\WhatsApp Image 2023-03-16 at 11.18.28.jpeg"/>
          <p:cNvPicPr/>
          <p:nvPr/>
        </p:nvPicPr>
        <p:blipFill>
          <a:blip r:embed="rId5"/>
          <a:stretch/>
        </p:blipFill>
        <p:spPr>
          <a:xfrm>
            <a:off x="4504680" y="1158840"/>
            <a:ext cx="4561200" cy="278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7" descr=""/>
          <p:cNvPicPr/>
          <p:nvPr/>
        </p:nvPicPr>
        <p:blipFill>
          <a:blip r:embed="rId1"/>
          <a:stretch/>
        </p:blipFill>
        <p:spPr>
          <a:xfrm>
            <a:off x="1481040" y="692640"/>
            <a:ext cx="5760720" cy="493200"/>
          </a:xfrm>
          <a:prstGeom prst="rect">
            <a:avLst/>
          </a:prstGeom>
          <a:ln w="0">
            <a:noFill/>
          </a:ln>
        </p:spPr>
      </p:pic>
      <p:sp>
        <p:nvSpPr>
          <p:cNvPr id="130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1" name="Picture 2" descr="C:\Users\Luciana\Documents\Luciana\RELATÓRIOS SARGSUS\FOTOS 3 RDQ 2022\WhatsApp Image 2023-03-09 at 16.05.40.jpeg"/>
          <p:cNvPicPr/>
          <p:nvPr/>
        </p:nvPicPr>
        <p:blipFill>
          <a:blip r:embed="rId2"/>
          <a:stretch/>
        </p:blipFill>
        <p:spPr>
          <a:xfrm>
            <a:off x="4644000" y="1119240"/>
            <a:ext cx="4453560" cy="283104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3" descr="C:\Users\Luciana\Documents\Luciana\RELATÓRIOS SARGSUS\FOTOS 3 RDQ 2022\WhatsApp Image 2023-03-09 at 16.06.52.jpeg"/>
          <p:cNvPicPr/>
          <p:nvPr/>
        </p:nvPicPr>
        <p:blipFill>
          <a:blip r:embed="rId3"/>
          <a:stretch/>
        </p:blipFill>
        <p:spPr>
          <a:xfrm>
            <a:off x="155520" y="1140840"/>
            <a:ext cx="4344120" cy="288864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4" descr="C:\Users\Luciana\Documents\Luciana\RELATÓRIOS SARGSUS\FOTOS 3 RDQ 2022\WhatsApp Image 2023-03-09 at 16.06.38.jpeg"/>
          <p:cNvPicPr/>
          <p:nvPr/>
        </p:nvPicPr>
        <p:blipFill>
          <a:blip r:embed="rId4"/>
          <a:stretch/>
        </p:blipFill>
        <p:spPr>
          <a:xfrm>
            <a:off x="183240" y="4058640"/>
            <a:ext cx="4316400" cy="2671920"/>
          </a:xfrm>
          <a:prstGeom prst="rect">
            <a:avLst/>
          </a:prstGeom>
          <a:ln w="0">
            <a:noFill/>
          </a:ln>
        </p:spPr>
      </p:pic>
      <p:pic>
        <p:nvPicPr>
          <p:cNvPr id="134" name="Picture 5" descr="C:\Users\Luciana\Documents\Luciana\RELATÓRIOS SARGSUS\FOTOS 3 RDQ 2022\WhatsApp Image 2023-03-13 at 12.04.18 (16).jpeg"/>
          <p:cNvPicPr/>
          <p:nvPr/>
        </p:nvPicPr>
        <p:blipFill>
          <a:blip r:embed="rId5"/>
          <a:stretch/>
        </p:blipFill>
        <p:spPr>
          <a:xfrm>
            <a:off x="4633560" y="4058640"/>
            <a:ext cx="4464000" cy="2671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aixaDeTexto 3"/>
          <p:cNvSpPr/>
          <p:nvPr/>
        </p:nvSpPr>
        <p:spPr>
          <a:xfrm>
            <a:off x="1571760" y="500040"/>
            <a:ext cx="5143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pt-BR" sz="1800" spc="-1" strike="noStrike">
                <a:solidFill>
                  <a:srgbClr val="000000"/>
                </a:solidFill>
                <a:latin typeface="Constantia"/>
              </a:rPr>
              <a:t>Considerações Iniciais: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62" name="CaixaDeTexto 5"/>
          <p:cNvSpPr/>
          <p:nvPr/>
        </p:nvSpPr>
        <p:spPr>
          <a:xfrm>
            <a:off x="428760" y="1214280"/>
            <a:ext cx="8143560" cy="46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onstantia"/>
              </a:rPr>
              <a:t>Com o intuito de prestar contas e tornar públicas as ações realizadas no  exercício de 2022, a Secretaria Municipal de Saúde de Uruguaiana/RS disponibiliza o presente documento em conformidade com a Lei Complementar Nº 141, de 13 de janeiro de 2012. 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onstantia"/>
              </a:rPr>
              <a:t>A referida lei trata, em seu capítulo IV, seção III, Da Prestação de Contas, versando no Art. 3</a:t>
            </a:r>
            <a:r>
              <a:rPr b="0" i="1" lang="pt-BR" sz="2000" spc="-1" strike="noStrike">
                <a:solidFill>
                  <a:srgbClr val="000000"/>
                </a:solidFill>
                <a:latin typeface="Constantia"/>
              </a:rPr>
              <a:t>“O gestor do SUS em cada ente da Federação elaborará Relatório detalhado referente ao quadrimestre anterior, o qual conterá, no mínimo, as seguintes informações: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0" lang="pt-BR" sz="2000" spc="-1" strike="noStrike">
                <a:solidFill>
                  <a:srgbClr val="000000"/>
                </a:solidFill>
                <a:latin typeface="Constantia"/>
              </a:rPr>
              <a:t>I - montante e fonte dos recursos aplicados no período; 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onstantia"/>
              </a:rPr>
              <a:t>II - auditorias realizadas ou em fase de execução no período e suas recomendações e determinações;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0" lang="pt-BR" sz="2000" spc="-1" strike="noStrike">
                <a:solidFill>
                  <a:srgbClr val="000000"/>
                </a:solidFill>
                <a:latin typeface="Constantia"/>
              </a:rPr>
              <a:t>III - oferta e produção de serviços públicos na rede assistencial própria, contratada e conveniada, cotejando esses dados com os indicadores de saúde da população em seu âmbito de atuação.” </a:t>
            </a:r>
            <a:r>
              <a:rPr b="0" lang="pt-BR" sz="2000" spc="-1" strike="noStrike">
                <a:solidFill>
                  <a:srgbClr val="000000"/>
                </a:solidFill>
                <a:latin typeface="Constantia"/>
              </a:rPr>
              <a:t>	</a:t>
            </a: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utoShape 8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6" name="Picture 10" descr=""/>
          <p:cNvPicPr/>
          <p:nvPr/>
        </p:nvPicPr>
        <p:blipFill>
          <a:blip r:embed="rId1"/>
          <a:stretch/>
        </p:blipFill>
        <p:spPr>
          <a:xfrm>
            <a:off x="2195640" y="692640"/>
            <a:ext cx="4362480" cy="2128320"/>
          </a:xfrm>
          <a:prstGeom prst="rect">
            <a:avLst/>
          </a:prstGeom>
          <a:ln w="0">
            <a:noFill/>
          </a:ln>
        </p:spPr>
      </p:pic>
      <p:pic>
        <p:nvPicPr>
          <p:cNvPr id="137" name="Picture 2" descr="C:\Users\Luciana\Documents\Luciana\RELATÓRIOS SARGSUS\FOTOS 3 RDQ 2022\WhatsApp Image 2023-03-09 at 15.57.36.jpeg"/>
          <p:cNvPicPr/>
          <p:nvPr/>
        </p:nvPicPr>
        <p:blipFill>
          <a:blip r:embed="rId2"/>
          <a:stretch/>
        </p:blipFill>
        <p:spPr>
          <a:xfrm>
            <a:off x="92880" y="2637000"/>
            <a:ext cx="4046760" cy="4086000"/>
          </a:xfrm>
          <a:prstGeom prst="rect">
            <a:avLst/>
          </a:prstGeom>
          <a:ln w="0">
            <a:noFill/>
          </a:ln>
        </p:spPr>
      </p:pic>
      <p:pic>
        <p:nvPicPr>
          <p:cNvPr id="138" name="Picture 3" descr="C:\Users\Luciana\Documents\Luciana\RELATÓRIOS SARGSUS\FOTOS 3 RDQ 2022\WhatsApp Image 2023-03-16 at 11.25.15.jpeg"/>
          <p:cNvPicPr/>
          <p:nvPr/>
        </p:nvPicPr>
        <p:blipFill>
          <a:blip r:embed="rId3"/>
          <a:stretch/>
        </p:blipFill>
        <p:spPr>
          <a:xfrm>
            <a:off x="4212000" y="2637000"/>
            <a:ext cx="4752000" cy="4089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C:\Users\Luciana\Documents\Luciana\RELATÓRIOS SARGSUS\FOTOS 3 RDQ 2022\WhatsApp Image 2023-03-13 at 12.04.18 (9).jpeg"/>
          <p:cNvPicPr/>
          <p:nvPr/>
        </p:nvPicPr>
        <p:blipFill>
          <a:blip r:embed="rId1"/>
          <a:stretch/>
        </p:blipFill>
        <p:spPr>
          <a:xfrm>
            <a:off x="5652000" y="1772640"/>
            <a:ext cx="3368520" cy="4980960"/>
          </a:xfrm>
          <a:prstGeom prst="rect">
            <a:avLst/>
          </a:prstGeom>
          <a:ln w="0">
            <a:noFill/>
          </a:ln>
        </p:spPr>
      </p:pic>
      <p:pic>
        <p:nvPicPr>
          <p:cNvPr id="140" name="Picture 3" descr="C:\Users\Luciana\Documents\Luciana\RELATÓRIOS SARGSUS\FOTOS 3 RDQ 2022\WhatsApp Image 2023-03-13 at 12.04.18 (13).jpeg"/>
          <p:cNvPicPr/>
          <p:nvPr/>
        </p:nvPicPr>
        <p:blipFill>
          <a:blip r:embed="rId2"/>
          <a:stretch/>
        </p:blipFill>
        <p:spPr>
          <a:xfrm>
            <a:off x="107640" y="1772640"/>
            <a:ext cx="2952000" cy="4962240"/>
          </a:xfrm>
          <a:prstGeom prst="rect">
            <a:avLst/>
          </a:prstGeom>
          <a:ln w="0">
            <a:noFill/>
          </a:ln>
        </p:spPr>
      </p:pic>
      <p:pic>
        <p:nvPicPr>
          <p:cNvPr id="141" name="Picture 4" descr="C:\Users\Luciana\Documents\Luciana\RELATÓRIOS SARGSUS\FOTOS 3 RDQ 2022\WhatsApp Image 2023-03-13 at 12.04.18 (19).jpeg"/>
          <p:cNvPicPr/>
          <p:nvPr/>
        </p:nvPicPr>
        <p:blipFill>
          <a:blip r:embed="rId3"/>
          <a:stretch/>
        </p:blipFill>
        <p:spPr>
          <a:xfrm>
            <a:off x="3063240" y="1772640"/>
            <a:ext cx="2732760" cy="4962240"/>
          </a:xfrm>
          <a:prstGeom prst="rect">
            <a:avLst/>
          </a:prstGeom>
          <a:ln w="0">
            <a:noFill/>
          </a:ln>
        </p:spPr>
      </p:pic>
      <p:sp>
        <p:nvSpPr>
          <p:cNvPr id="142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AutoShape 6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4" name="Picture 10" descr=""/>
          <p:cNvPicPr/>
          <p:nvPr/>
        </p:nvPicPr>
        <p:blipFill>
          <a:blip r:embed="rId4"/>
          <a:stretch/>
        </p:blipFill>
        <p:spPr>
          <a:xfrm>
            <a:off x="2555640" y="620640"/>
            <a:ext cx="3888000" cy="115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aixaDeTexto 3"/>
          <p:cNvSpPr/>
          <p:nvPr/>
        </p:nvSpPr>
        <p:spPr>
          <a:xfrm>
            <a:off x="1571760" y="2428920"/>
            <a:ext cx="60717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pt-BR" sz="2800" spc="-1" strike="noStrike">
                <a:solidFill>
                  <a:srgbClr val="000000"/>
                </a:solidFill>
                <a:latin typeface="Constantia"/>
              </a:rPr>
              <a:t>Agradecemos a atenção de todos!</a:t>
            </a: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t-BR" sz="2800" spc="-1" strike="noStrike">
              <a:latin typeface="Arial"/>
            </a:endParaRPr>
          </a:p>
        </p:txBody>
      </p:sp>
      <p:sp>
        <p:nvSpPr>
          <p:cNvPr id="146" name="CaixaDeTexto 5"/>
          <p:cNvSpPr/>
          <p:nvPr/>
        </p:nvSpPr>
        <p:spPr>
          <a:xfrm>
            <a:off x="1500120" y="785880"/>
            <a:ext cx="59288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pt-BR" sz="1800" spc="-1" strike="noStrike" u="sng">
                <a:solidFill>
                  <a:srgbClr val="000000"/>
                </a:solidFill>
                <a:uFillTx/>
                <a:latin typeface="Constantia"/>
              </a:rPr>
              <a:t>Prefeitura Municipal de Uruguaiana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pt-BR" sz="1800" spc="-1" strike="noStrike" u="sng">
                <a:solidFill>
                  <a:srgbClr val="000000"/>
                </a:solidFill>
                <a:uFillTx/>
                <a:latin typeface="Constantia"/>
              </a:rPr>
              <a:t>Secretaria Municipal de Saúde de Uruguaiana/RS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147" name="Picture 2" descr=""/>
          <p:cNvPicPr/>
          <p:nvPr/>
        </p:nvPicPr>
        <p:blipFill>
          <a:blip r:embed="rId1"/>
          <a:stretch/>
        </p:blipFill>
        <p:spPr>
          <a:xfrm>
            <a:off x="1143000" y="857160"/>
            <a:ext cx="761760" cy="609120"/>
          </a:xfrm>
          <a:prstGeom prst="rect">
            <a:avLst/>
          </a:prstGeom>
          <a:ln w="9525">
            <a:noFill/>
          </a:ln>
        </p:spPr>
      </p:pic>
      <p:pic>
        <p:nvPicPr>
          <p:cNvPr id="148" name="Picture 3" descr=""/>
          <p:cNvPicPr/>
          <p:nvPr/>
        </p:nvPicPr>
        <p:blipFill>
          <a:blip r:embed="rId2"/>
          <a:stretch/>
        </p:blipFill>
        <p:spPr>
          <a:xfrm>
            <a:off x="7143840" y="785880"/>
            <a:ext cx="637920" cy="580680"/>
          </a:xfrm>
          <a:prstGeom prst="rect">
            <a:avLst/>
          </a:prstGeom>
          <a:ln w="9525">
            <a:noFill/>
          </a:ln>
        </p:spPr>
      </p:pic>
      <p:sp>
        <p:nvSpPr>
          <p:cNvPr id="149" name="CaixaDeTexto 8"/>
          <p:cNvSpPr/>
          <p:nvPr/>
        </p:nvSpPr>
        <p:spPr>
          <a:xfrm>
            <a:off x="2000160" y="4929120"/>
            <a:ext cx="52858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pt-BR" sz="1800" spc="-1" strike="noStrike" u="sng">
                <a:solidFill>
                  <a:srgbClr val="f49100"/>
                </a:solidFill>
                <a:uFillTx/>
                <a:latin typeface="Constantia"/>
                <a:hlinkClick r:id="rId3"/>
              </a:rPr>
              <a:t>smsuruguaiana@gmail.com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Constantia"/>
              </a:rPr>
              <a:t>(55) 3411-6277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Constantia"/>
              </a:rPr>
              <a:t>(55) 3911-3030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4"/>
          <p:cNvSpPr/>
          <p:nvPr/>
        </p:nvSpPr>
        <p:spPr>
          <a:xfrm>
            <a:off x="0" y="373680"/>
            <a:ext cx="9143640" cy="7005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76320" bIns="7632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333333"/>
                </a:solidFill>
                <a:latin typeface="inherit"/>
              </a:rPr>
              <a:t>População estimada por sexo e faixa etária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800" spc="-1" strike="noStrike">
                <a:solidFill>
                  <a:srgbClr val="333333"/>
                </a:solidFill>
                <a:latin typeface="Helvetica Neue"/>
              </a:rPr>
              <a:t>Período: 2021</a:t>
            </a:r>
            <a:endParaRPr b="0" lang="pt-BR" sz="1800" spc="-1" strike="noStrike">
              <a:latin typeface="Arial"/>
            </a:endParaRPr>
          </a:p>
        </p:txBody>
      </p:sp>
      <p:graphicFrame>
        <p:nvGraphicFramePr>
          <p:cNvPr id="64" name="Tabela 3"/>
          <p:cNvGraphicFramePr/>
          <p:nvPr/>
        </p:nvGraphicFramePr>
        <p:xfrm>
          <a:off x="107640" y="1078560"/>
          <a:ext cx="8856720" cy="5446440"/>
        </p:xfrm>
        <a:graphic>
          <a:graphicData uri="http://schemas.openxmlformats.org/drawingml/2006/table">
            <a:tbl>
              <a:tblPr/>
              <a:tblGrid>
                <a:gridCol w="2214000"/>
                <a:gridCol w="2214000"/>
                <a:gridCol w="2214000"/>
                <a:gridCol w="2214720"/>
              </a:tblGrid>
              <a:tr h="418680">
                <a:tc>
                  <a:txBody>
                    <a:bodyPr lIns="60120" rIns="60120" tIns="60120" bIns="60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Faixa Etária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>
                      <a:noFill/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Masculino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>
                      <a:noFill/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Feminino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>
                      <a:noFill/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Total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>
                      <a:noFill/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</a:tr>
              <a:tr h="418680">
                <a:tc>
                  <a:txBody>
                    <a:bodyPr lIns="60120" rIns="60120" tIns="60120" bIns="601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0 a 4 anos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5173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4931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10104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</a:tr>
              <a:tr h="418680">
                <a:tc>
                  <a:txBody>
                    <a:bodyPr lIns="60120" rIns="60120" tIns="60120" bIns="601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5 a 9 anos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5023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4798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9821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</a:tr>
              <a:tr h="418680">
                <a:tc>
                  <a:txBody>
                    <a:bodyPr lIns="60120" rIns="60120" tIns="60120" bIns="601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10 a 14 anos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4367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4348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8715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</a:tr>
              <a:tr h="418680">
                <a:tc>
                  <a:txBody>
                    <a:bodyPr lIns="60120" rIns="60120" tIns="60120" bIns="601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15 a 19 anos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4765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4798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9563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</a:tr>
              <a:tr h="418680">
                <a:tc>
                  <a:txBody>
                    <a:bodyPr lIns="60120" rIns="60120" tIns="60120" bIns="601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20 a 29 anos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9962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10118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20080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</a:tr>
              <a:tr h="418680">
                <a:tc>
                  <a:txBody>
                    <a:bodyPr lIns="60120" rIns="60120" tIns="60120" bIns="601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30 a 39 anos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8591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9079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17670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</a:tr>
              <a:tr h="418680">
                <a:tc>
                  <a:txBody>
                    <a:bodyPr lIns="60120" rIns="60120" tIns="60120" bIns="601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40 a 49 anos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7679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8312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15991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</a:tr>
              <a:tr h="418680">
                <a:tc>
                  <a:txBody>
                    <a:bodyPr lIns="60120" rIns="60120" tIns="60120" bIns="601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50 a 59 anos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7071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7916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14987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</a:tr>
              <a:tr h="418680">
                <a:tc>
                  <a:txBody>
                    <a:bodyPr lIns="60120" rIns="60120" tIns="60120" bIns="601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60 a 69 anos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5047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5995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11042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</a:tr>
              <a:tr h="418680">
                <a:tc>
                  <a:txBody>
                    <a:bodyPr lIns="60120" rIns="60120" tIns="60120" bIns="601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70 a 79 anos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2599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3384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5983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</a:tr>
              <a:tr h="418680">
                <a:tc>
                  <a:txBody>
                    <a:bodyPr lIns="60120" rIns="60120" tIns="60120" bIns="601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80 anos e mais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970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1840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2810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</a:tr>
              <a:tr h="422280">
                <a:tc>
                  <a:txBody>
                    <a:bodyPr lIns="60120" rIns="60120" tIns="60120" bIns="601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Total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61247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65519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  <a:tc>
                  <a:txBody>
                    <a:bodyPr lIns="60120" rIns="60120" tIns="60120" bIns="6012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126766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0120" marR="601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5" name="Rectangle 1"/>
          <p:cNvSpPr/>
          <p:nvPr/>
        </p:nvSpPr>
        <p:spPr>
          <a:xfrm>
            <a:off x="99360" y="6570360"/>
            <a:ext cx="7424640" cy="1821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tIns="91440" bIns="9144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600" spc="-1" strike="noStrike">
                <a:solidFill>
                  <a:srgbClr val="333333"/>
                </a:solidFill>
                <a:latin typeface="Helvetica Neue"/>
              </a:rPr>
              <a:t>Fonte: Estimativas preliminares elaboradas pelo Ministério da Saúde/SVS/DASNT/CGIAE (DataSUS/Tabnet)</a:t>
            </a:r>
            <a:r>
              <a:rPr b="0" lang="pt-BR" sz="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pt-BR" sz="600" spc="-1" strike="noStrike">
                <a:solidFill>
                  <a:srgbClr val="333333"/>
                </a:solidFill>
                <a:latin typeface="Helvetica Neue"/>
              </a:rPr>
              <a:t>Data da consulta: 26/09/2022.</a:t>
            </a:r>
            <a:r>
              <a:rPr b="0" lang="pt-BR" sz="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pt-BR" sz="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1"/>
          <p:cNvSpPr/>
          <p:nvPr/>
        </p:nvSpPr>
        <p:spPr>
          <a:xfrm>
            <a:off x="0" y="105480"/>
            <a:ext cx="9143640" cy="319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76320" bIns="7632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100" spc="-1" strike="noStrike">
                <a:solidFill>
                  <a:srgbClr val="333333"/>
                </a:solidFill>
                <a:latin typeface="inherit"/>
              </a:rPr>
              <a:t>3.3. Principais causas de internação</a:t>
            </a:r>
            <a:endParaRPr b="0" lang="pt-BR" sz="1100" spc="-1" strike="noStrike">
              <a:latin typeface="Arial"/>
            </a:endParaRPr>
          </a:p>
        </p:txBody>
      </p:sp>
      <p:sp>
        <p:nvSpPr>
          <p:cNvPr id="67" name="CaixaDeTexto 3"/>
          <p:cNvSpPr/>
          <p:nvPr/>
        </p:nvSpPr>
        <p:spPr>
          <a:xfrm>
            <a:off x="79200" y="6599520"/>
            <a:ext cx="69123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600" spc="-1" strike="noStrike">
                <a:solidFill>
                  <a:srgbClr val="333333"/>
                </a:solidFill>
                <a:latin typeface="Helvetica Neue"/>
              </a:rPr>
              <a:t>Fonte: Sistema de Informações Hospitalares do SUS (SIH/SUS)  - Data da consulta: 09/03/2023.</a:t>
            </a:r>
            <a:endParaRPr b="0" lang="pt-BR" sz="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pt-BR" sz="600" spc="-1" strike="noStrike">
                <a:solidFill>
                  <a:srgbClr val="333333"/>
                </a:solidFill>
                <a:latin typeface="Helvetica Neue"/>
              </a:rPr>
              <a:t>Obs.: A atualização dos valores relativos ao último período ocorrem simultaneamente ao carregamento dos dados no Tabnet/DATASUS</a:t>
            </a:r>
            <a:r>
              <a:rPr b="0" lang="pt-BR" sz="600" spc="-1" strike="noStrike">
                <a:solidFill>
                  <a:srgbClr val="333333"/>
                </a:solidFill>
                <a:latin typeface="Helvetica Neue"/>
              </a:rPr>
              <a:t>.</a:t>
            </a:r>
            <a:endParaRPr b="0" lang="pt-BR" sz="600" spc="-1" strike="noStrike">
              <a:latin typeface="Arial"/>
            </a:endParaRPr>
          </a:p>
        </p:txBody>
      </p:sp>
      <p:sp>
        <p:nvSpPr>
          <p:cNvPr id="68" name="Rectangle 1"/>
          <p:cNvSpPr/>
          <p:nvPr/>
        </p:nvSpPr>
        <p:spPr>
          <a:xfrm>
            <a:off x="0" y="353520"/>
            <a:ext cx="9028800" cy="2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1000" spc="-1" strike="noStrike">
                <a:solidFill>
                  <a:srgbClr val="333333"/>
                </a:solidFill>
                <a:latin typeface="Helvetica Neue"/>
              </a:rPr>
              <a:t>Morbidade Hospitalar de residentes, segundo capítulo da CID-10.</a:t>
            </a:r>
            <a:endParaRPr b="0" lang="pt-BR" sz="1000" spc="-1" strike="noStrike">
              <a:latin typeface="Arial"/>
            </a:endParaRPr>
          </a:p>
        </p:txBody>
      </p:sp>
      <p:graphicFrame>
        <p:nvGraphicFramePr>
          <p:cNvPr id="69" name="Tabela 1"/>
          <p:cNvGraphicFramePr/>
          <p:nvPr/>
        </p:nvGraphicFramePr>
        <p:xfrm>
          <a:off x="79200" y="692640"/>
          <a:ext cx="8949600" cy="5631480"/>
        </p:xfrm>
        <a:graphic>
          <a:graphicData uri="http://schemas.openxmlformats.org/drawingml/2006/table">
            <a:tbl>
              <a:tblPr/>
              <a:tblGrid>
                <a:gridCol w="3988440"/>
                <a:gridCol w="1152000"/>
                <a:gridCol w="1008000"/>
                <a:gridCol w="1080000"/>
                <a:gridCol w="1008000"/>
                <a:gridCol w="713160"/>
              </a:tblGrid>
              <a:tr h="203040">
                <a:tc>
                  <a:txBody>
                    <a:bodyPr lIns="10080" rIns="10080" tIns="10080" bIns="10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Capítulo CID-10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ctr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b0e78c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2018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ctr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0e78c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2019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ctr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e0e78c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2020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ctr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0e78c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2021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ctr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10a0f5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2022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ctr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40a0f5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2080">
                <a:tc>
                  <a:txBody>
                    <a:bodyPr lIns="10080" rIns="10080" tIns="10080" bIns="10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I. Algumas doenças infecciosas e parasitárias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200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200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258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1267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260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72800">
                <a:tc>
                  <a:txBody>
                    <a:bodyPr lIns="10080" rIns="10080" tIns="10080" bIns="10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II. Neoplasias (tumores)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598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594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579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465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512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9240">
                <a:tc>
                  <a:txBody>
                    <a:bodyPr lIns="10080" rIns="10080" tIns="10080" bIns="10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III. Doenças sangue órgãos hemat e transt imunitár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30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30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25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24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31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2080">
                <a:tc>
                  <a:txBody>
                    <a:bodyPr lIns="10080" rIns="10080" tIns="10080" bIns="10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IV. Doenças endócrinas nutricionais e metabólicas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91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80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62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80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117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2080">
                <a:tc>
                  <a:txBody>
                    <a:bodyPr lIns="10080" rIns="10080" tIns="10080" bIns="10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V. Transtornos mentais e comportamentais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200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45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87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108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147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72800">
                <a:tc>
                  <a:txBody>
                    <a:bodyPr lIns="10080" rIns="10080" tIns="10080" bIns="10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VI. Doenças do sistema nervoso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98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85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107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59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81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14920">
                <a:tc>
                  <a:txBody>
                    <a:bodyPr lIns="10080" rIns="10080" tIns="10080" bIns="10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VII. Doenças do olho e anexos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17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31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15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40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23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2080">
                <a:tc>
                  <a:txBody>
                    <a:bodyPr lIns="10080" rIns="10080" tIns="10080" bIns="10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VIII.Doenças do ouvido e da apófise mastóide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8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11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17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72800">
                <a:tc>
                  <a:txBody>
                    <a:bodyPr lIns="10080" rIns="10080" tIns="10080" bIns="10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IX. Doenças do aparelho circulatório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660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597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609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424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672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72800">
                <a:tc>
                  <a:txBody>
                    <a:bodyPr lIns="10080" rIns="10080" tIns="10080" bIns="10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X. Doenças do aparelho respiratório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568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577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419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399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750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72800">
                <a:tc>
                  <a:txBody>
                    <a:bodyPr lIns="10080" rIns="10080" tIns="10080" bIns="10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XI. Doenças do aparelho digestivo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689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742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730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569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779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2080">
                <a:tc>
                  <a:txBody>
                    <a:bodyPr lIns="10080" rIns="10080" tIns="10080" bIns="10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XII. Doenças da pele e do tecido subcutâneo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37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42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46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36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90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2080">
                <a:tc>
                  <a:txBody>
                    <a:bodyPr lIns="10080" rIns="10080" tIns="10080" bIns="10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XIII.Doenças sist osteomuscular e tec conjuntivo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77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97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103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94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144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2080">
                <a:tc>
                  <a:txBody>
                    <a:bodyPr lIns="10080" rIns="10080" tIns="10080" bIns="10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XIV. Doenças do aparelho geniturinário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324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404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385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281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428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14920">
                <a:tc>
                  <a:txBody>
                    <a:bodyPr lIns="10080" rIns="10080" tIns="10080" bIns="10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XV. Gravidez parto e puerpério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1504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1587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1529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1198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1407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9240">
                <a:tc>
                  <a:txBody>
                    <a:bodyPr lIns="10080" rIns="10080" tIns="10080" bIns="10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XVI. Algumas afec originadas no período perinatal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191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188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209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208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251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9240">
                <a:tc>
                  <a:txBody>
                    <a:bodyPr lIns="10080" rIns="10080" tIns="10080" bIns="10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XVII.Malf cong deformid e anomalias cromossômicas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54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60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68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51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61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9240">
                <a:tc>
                  <a:txBody>
                    <a:bodyPr lIns="10080" rIns="10080" tIns="10080" bIns="10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XVIII.Sint sinais e achad anorm ex clín e laborat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37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51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48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46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75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2080">
                <a:tc>
                  <a:txBody>
                    <a:bodyPr lIns="10080" rIns="10080" tIns="10080" bIns="10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XIX. Lesões enven e alg out conseq causas externas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398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482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478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322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414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9240">
                <a:tc>
                  <a:txBody>
                    <a:bodyPr lIns="10080" rIns="10080" tIns="10080" bIns="10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XX. Causas externas de morbidade e mortalidade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2080">
                <a:tc>
                  <a:txBody>
                    <a:bodyPr lIns="10080" rIns="10080" tIns="10080" bIns="10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XXI. Contatos com serviços de saúde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43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32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34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40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54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2080">
                <a:tc>
                  <a:txBody>
                    <a:bodyPr lIns="10080" rIns="10080" tIns="10080" bIns="10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CID 10ª Revisão não disponível ou não preenchido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72800">
                <a:tc>
                  <a:txBody>
                    <a:bodyPr lIns="10080" rIns="10080" tIns="10080" bIns="10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Total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5826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5932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5802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5721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080" rIns="10080" tIns="10080" bIns="10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6313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10080" marR="1008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1"/>
          <p:cNvSpPr/>
          <p:nvPr/>
        </p:nvSpPr>
        <p:spPr>
          <a:xfrm>
            <a:off x="702000" y="842040"/>
            <a:ext cx="7740000" cy="1065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76320" bIns="76320" anchor="ctr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Calibri"/>
              </a:rPr>
              <a:t>Principais causas de internação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400" spc="-1" strike="noStrike">
                <a:solidFill>
                  <a:srgbClr val="000000"/>
                </a:solidFill>
                <a:latin typeface="Calibri"/>
              </a:rPr>
              <a:t>Morbidade Hospitalar de residentes, segundo capítulo da CID-10.</a:t>
            </a:r>
            <a:endParaRPr b="0" lang="pt-BR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400" spc="-1" strike="noStrike">
                <a:solidFill>
                  <a:srgbClr val="000000"/>
                </a:solidFill>
                <a:latin typeface="Calibri"/>
              </a:rPr>
              <a:t>Obs.: A atualização dos valores relativos ao último período ocorrem simultaneamente ao carregamento </a:t>
            </a:r>
            <a:endParaRPr b="0" lang="pt-BR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400" spc="-1" strike="noStrike">
                <a:solidFill>
                  <a:srgbClr val="000000"/>
                </a:solidFill>
                <a:latin typeface="Calibri"/>
              </a:rPr>
              <a:t>dos dados no Tabnet/DATASUS</a:t>
            </a:r>
            <a:r>
              <a:rPr b="0" lang="pt-BR" sz="14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71" name="CaixaDeTexto 3"/>
          <p:cNvSpPr/>
          <p:nvPr/>
        </p:nvSpPr>
        <p:spPr>
          <a:xfrm>
            <a:off x="323640" y="6459120"/>
            <a:ext cx="6912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900" spc="-1" strike="noStrike">
                <a:solidFill>
                  <a:srgbClr val="333333"/>
                </a:solidFill>
                <a:latin typeface="Helvetica Neue"/>
              </a:rPr>
              <a:t>Fonte: Sistema de Informações Hospitalares do SUS (SIH/SUS)</a:t>
            </a:r>
            <a:br>
              <a:rPr sz="900"/>
            </a:br>
            <a:r>
              <a:rPr b="0" lang="pt-BR" sz="900" spc="-1" strike="noStrike">
                <a:solidFill>
                  <a:srgbClr val="333333"/>
                </a:solidFill>
                <a:latin typeface="Helvetica Neue"/>
              </a:rPr>
              <a:t>Data da consulta: 08/03/2023.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72" name="CaixaDeTexto 4"/>
          <p:cNvSpPr/>
          <p:nvPr/>
        </p:nvSpPr>
        <p:spPr>
          <a:xfrm>
            <a:off x="395640" y="2047680"/>
            <a:ext cx="8352720" cy="435852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2000" spc="-1" strike="noStrike">
                <a:solidFill>
                  <a:srgbClr val="000000"/>
                </a:solidFill>
                <a:latin typeface="Constantia"/>
              </a:rPr>
              <a:t>Conforme o relatório observa-se os cinco maiores número de internações: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20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2000" spc="-1" strike="noStrike">
                <a:solidFill>
                  <a:srgbClr val="000000"/>
                </a:solidFill>
                <a:latin typeface="Constantia"/>
              </a:rPr>
              <a:t>Gravidez parto e puerpério – 1.407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20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2000" spc="-1" strike="noStrike">
                <a:solidFill>
                  <a:srgbClr val="000000"/>
                </a:solidFill>
                <a:latin typeface="Constantia"/>
              </a:rPr>
              <a:t>Doenças do aparelho digestivo – 779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20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2000" spc="-1" strike="noStrike">
                <a:solidFill>
                  <a:srgbClr val="000000"/>
                </a:solidFill>
                <a:latin typeface="Constantia"/>
              </a:rPr>
              <a:t>Doenças do aparelho respiratório – 750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20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2000" spc="-1" strike="noStrike">
                <a:solidFill>
                  <a:srgbClr val="000000"/>
                </a:solidFill>
                <a:latin typeface="Constantia"/>
              </a:rPr>
              <a:t>Doenças do aparelho circulatório – 672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20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2000" spc="-1" strike="noStrike">
                <a:solidFill>
                  <a:srgbClr val="000000"/>
                </a:solidFill>
                <a:latin typeface="Constantia"/>
              </a:rPr>
              <a:t>Neoplasias – 512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20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20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0" lang="pt-BR" sz="2000" spc="-1" strike="noStrike">
                <a:solidFill>
                  <a:srgbClr val="000000"/>
                </a:solidFill>
                <a:latin typeface="Constantia"/>
              </a:rPr>
              <a:t>Totalizando  internações no período: 6.313</a:t>
            </a: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tângulo 2"/>
          <p:cNvSpPr/>
          <p:nvPr/>
        </p:nvSpPr>
        <p:spPr>
          <a:xfrm>
            <a:off x="2198520" y="384120"/>
            <a:ext cx="4358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1" lang="pt-BR" sz="1800" spc="-1" strike="noStrike">
                <a:solidFill>
                  <a:srgbClr val="000000"/>
                </a:solidFill>
                <a:latin typeface="Constantia"/>
              </a:rPr>
              <a:t>Dados da Produção de Serviços no SUS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74" name="CaixaDeTexto 3"/>
          <p:cNvSpPr/>
          <p:nvPr/>
        </p:nvSpPr>
        <p:spPr>
          <a:xfrm>
            <a:off x="179640" y="6531840"/>
            <a:ext cx="8280720" cy="19620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700" spc="-1" strike="noStrike">
                <a:solidFill>
                  <a:srgbClr val="000000"/>
                </a:solidFill>
                <a:latin typeface="Constantia"/>
              </a:rPr>
              <a:t>Fonte:  Sistema Celk Uruguaiana e Sistemas de Informações Ambulatoriais do SUS (SIA/SUS) e Sistema de Informações Hospitalares do SUS (SIH/SUS) 2º quadrimestre 2022 - Data da consulta: 09/03/2023.</a:t>
            </a:r>
            <a:endParaRPr b="0" lang="pt-BR" sz="700" spc="-1" strike="noStrike">
              <a:latin typeface="Arial"/>
            </a:endParaRPr>
          </a:p>
        </p:txBody>
      </p:sp>
      <p:graphicFrame>
        <p:nvGraphicFramePr>
          <p:cNvPr id="75" name="Gráfico 6"/>
          <p:cNvGraphicFramePr/>
          <p:nvPr/>
        </p:nvGraphicFramePr>
        <p:xfrm>
          <a:off x="143640" y="384120"/>
          <a:ext cx="8856720" cy="591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76" name="Gráfico 7"/>
          <p:cNvGraphicFramePr/>
          <p:nvPr/>
        </p:nvGraphicFramePr>
        <p:xfrm>
          <a:off x="179640" y="829080"/>
          <a:ext cx="8568720" cy="569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7" name="Gráfico 8"/>
          <p:cNvGraphicFramePr/>
          <p:nvPr/>
        </p:nvGraphicFramePr>
        <p:xfrm>
          <a:off x="179640" y="876240"/>
          <a:ext cx="8352720" cy="550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8" name="Gráfico 10"/>
          <p:cNvGraphicFramePr/>
          <p:nvPr/>
        </p:nvGraphicFramePr>
        <p:xfrm>
          <a:off x="179640" y="876240"/>
          <a:ext cx="8496720" cy="557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tângulo 2"/>
          <p:cNvSpPr/>
          <p:nvPr/>
        </p:nvSpPr>
        <p:spPr>
          <a:xfrm>
            <a:off x="1399680" y="663480"/>
            <a:ext cx="57301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1" lang="pt-BR" sz="2400" spc="-1" strike="noStrike">
                <a:solidFill>
                  <a:srgbClr val="000000"/>
                </a:solidFill>
                <a:latin typeface="Constantia"/>
              </a:rPr>
              <a:t>Dados da Produção de Serviços no SUS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81" name="CaixaDeTexto 11"/>
          <p:cNvSpPr/>
          <p:nvPr/>
        </p:nvSpPr>
        <p:spPr>
          <a:xfrm>
            <a:off x="4898160" y="6158880"/>
            <a:ext cx="3888000" cy="4546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pt-BR" sz="1200" spc="-1" strike="noStrike" u="sng">
                <a:solidFill>
                  <a:srgbClr val="000000"/>
                </a:solidFill>
                <a:uFillTx/>
                <a:latin typeface="Constantia"/>
              </a:rPr>
              <a:t>4.6 Vigilância em Saúde</a:t>
            </a:r>
            <a:endParaRPr b="0" lang="pt-BR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pt-BR" sz="1200" spc="-1" strike="noStrike">
                <a:solidFill>
                  <a:srgbClr val="000000"/>
                </a:solidFill>
                <a:latin typeface="Constantia"/>
              </a:rPr>
              <a:t>Ações de promoção e prevenção em saúde: </a:t>
            </a:r>
            <a:r>
              <a:rPr b="1" lang="pt-BR" sz="1200" spc="-1" strike="noStrike">
                <a:solidFill>
                  <a:srgbClr val="000000"/>
                </a:solidFill>
                <a:latin typeface="Constantia"/>
              </a:rPr>
              <a:t>1271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82" name="Retângulo 7"/>
          <p:cNvSpPr/>
          <p:nvPr/>
        </p:nvSpPr>
        <p:spPr>
          <a:xfrm>
            <a:off x="4790160" y="1240920"/>
            <a:ext cx="4104000" cy="4546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pt-BR" sz="1200" spc="-1" strike="noStrike">
                <a:solidFill>
                  <a:srgbClr val="000000"/>
                </a:solidFill>
                <a:latin typeface="Constantia"/>
              </a:rPr>
              <a:t>4.4. Produção de Atenção Ambulatorial Especializada e Hospitalar por Grupo de Procedimentos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83" name="CaixaDeTexto 3"/>
          <p:cNvSpPr/>
          <p:nvPr/>
        </p:nvSpPr>
        <p:spPr>
          <a:xfrm>
            <a:off x="128880" y="6620400"/>
            <a:ext cx="89071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800" spc="-1" strike="noStrike">
                <a:solidFill>
                  <a:srgbClr val="000000"/>
                </a:solidFill>
                <a:latin typeface="Constantia"/>
              </a:rPr>
              <a:t>Fonte: Sistema de Informações Ambulatoriais do SUS (SIA/SUS) e Sistema de Informações Hospitalares do SUS (SIH/SUS) - Data da consulta: 08/03/2023. </a:t>
            </a:r>
            <a:endParaRPr b="0" lang="pt-BR" sz="800" spc="-1" strike="noStrike">
              <a:latin typeface="Arial"/>
            </a:endParaRPr>
          </a:p>
        </p:txBody>
      </p:sp>
      <p:sp>
        <p:nvSpPr>
          <p:cNvPr id="84" name="Retângulo 13"/>
          <p:cNvSpPr/>
          <p:nvPr/>
        </p:nvSpPr>
        <p:spPr>
          <a:xfrm>
            <a:off x="128880" y="1211760"/>
            <a:ext cx="4370760" cy="27180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</a:pPr>
            <a:r>
              <a:rPr b="1" lang="pt-BR" sz="1200" spc="-1" strike="noStrike">
                <a:solidFill>
                  <a:srgbClr val="000000"/>
                </a:solidFill>
                <a:latin typeface="Constantia"/>
              </a:rPr>
              <a:t>4.1. Produção de Atenção Básica – Parcial até Dezembro/22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85" name="Rectangle 1"/>
          <p:cNvSpPr/>
          <p:nvPr/>
        </p:nvSpPr>
        <p:spPr>
          <a:xfrm>
            <a:off x="447120" y="2638440"/>
            <a:ext cx="3688920" cy="27324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200" spc="-1" strike="noStrike">
                <a:solidFill>
                  <a:srgbClr val="000000"/>
                </a:solidFill>
                <a:latin typeface="Constantia"/>
              </a:rPr>
              <a:t>4.2. Caráter de atendimento: Urgência</a:t>
            </a:r>
            <a:endParaRPr b="0" lang="pt-BR" sz="1200" spc="-1" strike="noStrike">
              <a:latin typeface="Arial"/>
            </a:endParaRPr>
          </a:p>
        </p:txBody>
      </p:sp>
      <p:graphicFrame>
        <p:nvGraphicFramePr>
          <p:cNvPr id="86" name="Tabela 6"/>
          <p:cNvGraphicFramePr/>
          <p:nvPr/>
        </p:nvGraphicFramePr>
        <p:xfrm>
          <a:off x="144360" y="1556640"/>
          <a:ext cx="4328640" cy="952200"/>
        </p:xfrm>
        <a:graphic>
          <a:graphicData uri="http://schemas.openxmlformats.org/drawingml/2006/table">
            <a:tbl>
              <a:tblPr/>
              <a:tblGrid>
                <a:gridCol w="2890080"/>
                <a:gridCol w="1438560"/>
              </a:tblGrid>
              <a:tr h="192240"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Tipo de Produção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Quantidade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1922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Visita Domiciliar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94.199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1922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Atendimento Individual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160.962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1922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Procedimento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180.436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1922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Atendimento Odontológico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14.101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" name="Tabela 5"/>
          <p:cNvGraphicFramePr/>
          <p:nvPr/>
        </p:nvGraphicFramePr>
        <p:xfrm>
          <a:off x="4737240" y="1835640"/>
          <a:ext cx="4226760" cy="2778480"/>
        </p:xfrm>
        <a:graphic>
          <a:graphicData uri="http://schemas.openxmlformats.org/drawingml/2006/table">
            <a:tbl>
              <a:tblPr/>
              <a:tblGrid>
                <a:gridCol w="2625840"/>
                <a:gridCol w="758520"/>
                <a:gridCol w="842400"/>
              </a:tblGrid>
              <a:tr h="400680">
                <a:tc rowSpan="2">
                  <a:txBody>
                    <a:bodyPr lIns="32760" rIns="32760" tIns="32760" bIns="32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Grupo procedimento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32760" marR="327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90e624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 lIns="32760" rIns="32760" tIns="32760" bIns="32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Sistema de Informações Ambulatoriais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32760" marR="327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05e1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00680"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2760" rIns="32760" tIns="32760" bIns="32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Qtd. aprovada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32760" marR="327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32760" rIns="32760" tIns="32760" bIns="32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Valor aprovado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32760" marR="327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400680">
                <a:tc>
                  <a:txBody>
                    <a:bodyPr lIns="32760" rIns="32760" tIns="32760" bIns="327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01 Ações de promoção e prevenção em saúde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32760" marR="327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32760" rIns="32760" tIns="32760" bIns="327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30058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32760" marR="327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32760" rIns="32760" tIns="32760" bIns="327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32760" marR="327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568080">
                <a:tc>
                  <a:txBody>
                    <a:bodyPr lIns="32760" rIns="32760" tIns="32760" bIns="327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02 Procedimentos com finalidade diagnóstica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32760" marR="327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32760" rIns="32760" tIns="32760" bIns="327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318707</a:t>
                      </a: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	</a:t>
                      </a: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	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32760" marR="327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32760" rIns="32760" tIns="32760" bIns="327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1.930.369,13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32760" marR="327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319680">
                <a:tc>
                  <a:txBody>
                    <a:bodyPr lIns="32760" rIns="32760" tIns="32760" bIns="327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03 Procedimentos clínicos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32760" marR="327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75960" rIns="75960" tIns="75960" bIns="759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281745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75960" marR="759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75960" rIns="75960" tIns="75960" bIns="759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3.090.216,80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75960" marR="759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319680">
                <a:tc>
                  <a:txBody>
                    <a:bodyPr lIns="32760" rIns="32760" tIns="32760" bIns="327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04 Procedimentos cirúrgicos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32760" marR="327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75960" rIns="75960" tIns="75960" bIns="759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3822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75960" marR="759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75960" rIns="75960" tIns="75960" bIns="759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93.085,42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75960" marR="759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400680">
                <a:tc>
                  <a:txBody>
                    <a:bodyPr lIns="32760" rIns="32760" tIns="32760" bIns="327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05 Transplantes de órgãos, tecidos e células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32760" marR="327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32760" rIns="32760" tIns="32760" bIns="327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32760" marR="327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32760" rIns="32760" tIns="32760" bIns="327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32760" marR="327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303480">
                <a:tc>
                  <a:txBody>
                    <a:bodyPr lIns="32760" rIns="32760" tIns="32760" bIns="327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06 Medicamentos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32760" marR="327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32760" rIns="32760" tIns="32760" bIns="327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32760" marR="327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32760" rIns="32760" tIns="32760" bIns="327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32760" marR="327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319680">
                <a:tc>
                  <a:txBody>
                    <a:bodyPr lIns="32760" rIns="32760" tIns="32760" bIns="327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07 Órteses, próteses e materiais especiais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32760" marR="327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75960" rIns="75960" tIns="75960" bIns="759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75960" marR="759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75960" rIns="75960" tIns="75960" bIns="759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17.250,00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75960" marR="759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400680">
                <a:tc>
                  <a:txBody>
                    <a:bodyPr lIns="32760" rIns="32760" tIns="32760" bIns="327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08 Ações complementares da atenção à saúde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32760" marR="327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75960" rIns="75960" tIns="75960" bIns="759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132169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75960" marR="759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75960" rIns="75960" tIns="75960" bIns="759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654.236,55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75960" marR="759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319680">
                <a:tc>
                  <a:txBody>
                    <a:bodyPr lIns="32760" rIns="32760" tIns="32760" bIns="327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Total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32760" marR="327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75960" rIns="75960" tIns="75960" bIns="759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766616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75960" marR="759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75960" rIns="75960" tIns="75960" bIns="759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5.785.157,90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75960" marR="759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" name="Tabela 4"/>
          <p:cNvGraphicFramePr/>
          <p:nvPr/>
        </p:nvGraphicFramePr>
        <p:xfrm>
          <a:off x="139680" y="2972880"/>
          <a:ext cx="4442760" cy="3129120"/>
        </p:xfrm>
        <a:graphic>
          <a:graphicData uri="http://schemas.openxmlformats.org/drawingml/2006/table">
            <a:tbl>
              <a:tblPr/>
              <a:tblGrid>
                <a:gridCol w="2847960"/>
                <a:gridCol w="720000"/>
                <a:gridCol w="874800"/>
              </a:tblGrid>
              <a:tr h="363960">
                <a:tc rowSpan="2">
                  <a:txBody>
                    <a:bodyPr lIns="29520" rIns="29520" tIns="29520" bIns="29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Grupo procedimento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29520" marR="295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30a02c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 lIns="29520" rIns="29520" tIns="29520" bIns="29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Sistema de Informações Ambulatoriais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ctr" marL="29520" marR="295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6002e8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94200"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9520" rIns="29520" tIns="29520" bIns="29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Qtd. aprovada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29520" marR="295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29520" rIns="29520" tIns="29520" bIns="29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Valor aprovado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29520" marR="295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240840">
                <a:tc>
                  <a:txBody>
                    <a:bodyPr lIns="29520" rIns="29520" tIns="29520" bIns="295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01 Ações de promoção e prevenção em saúde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29520" marR="295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29520" rIns="29520" tIns="29520" bIns="295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29520" marR="295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29520" rIns="29520" tIns="29520" bIns="295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29520" marR="295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432000">
                <a:tc>
                  <a:txBody>
                    <a:bodyPr lIns="29520" rIns="29520" tIns="29520" bIns="295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02 Procedimentos com finalidade diagnóstica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29520" marR="295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75960" rIns="75960" tIns="75960" bIns="759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27848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960" marR="759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75960" rIns="75960" tIns="75960" bIns="759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123.694,97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960" marR="759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334800">
                <a:tc>
                  <a:txBody>
                    <a:bodyPr lIns="29520" rIns="29520" tIns="29520" bIns="295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03 Procedimentos clínicos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29520" marR="295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75960" rIns="75960" tIns="75960" bIns="759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111442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960" marR="759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75960" rIns="75960" tIns="75960" bIns="759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575.793,52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75960" marR="759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334800">
                <a:tc>
                  <a:txBody>
                    <a:bodyPr lIns="29520" rIns="29520" tIns="29520" bIns="295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04 Procedimentos cirúrgicos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29520" marR="295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75960" rIns="75960" tIns="75960" bIns="759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2344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960" marR="759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75960" rIns="75960" tIns="75960" bIns="759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57.621,00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960" marR="759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288000">
                <a:tc>
                  <a:txBody>
                    <a:bodyPr lIns="29520" rIns="29520" tIns="29520" bIns="295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05 Transplantes de órgãos, tecidos e células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29520" marR="295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29520" rIns="29520" tIns="29520" bIns="295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29520" marR="295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29520" rIns="29520" tIns="29520" bIns="295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29520" marR="295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272520">
                <a:tc>
                  <a:txBody>
                    <a:bodyPr lIns="29520" rIns="29520" tIns="29520" bIns="295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06 Medicamentos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29520" marR="295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29520" rIns="29520" tIns="29520" bIns="295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29520" marR="295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29520" rIns="29520" tIns="29520" bIns="295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29520" marR="295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303120">
                <a:tc>
                  <a:txBody>
                    <a:bodyPr lIns="29520" rIns="29520" tIns="29520" bIns="295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07 Órteses, próteses e materiais especiais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29520" marR="295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29520" rIns="29520" tIns="29520" bIns="295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29520" marR="295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29520" rIns="29520" tIns="29520" bIns="295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29520" marR="295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288000">
                <a:tc>
                  <a:txBody>
                    <a:bodyPr lIns="29520" rIns="29520" tIns="29520" bIns="295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08 Ações complementares da atenção à saúde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29520" marR="295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29520" rIns="29520" tIns="29520" bIns="295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29520" marR="295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29520" rIns="29520" tIns="29520" bIns="295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29520" marR="295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304560">
                <a:tc>
                  <a:txBody>
                    <a:bodyPr lIns="29520" rIns="29520" tIns="29520" bIns="295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Total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29520" marR="2952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75960" rIns="75960" tIns="75960" bIns="759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141634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75960" marR="759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75960" rIns="75960" tIns="75960" bIns="759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757.109,49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anchor="t" marL="75960" marR="759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tângulo 2"/>
          <p:cNvSpPr/>
          <p:nvPr/>
        </p:nvSpPr>
        <p:spPr>
          <a:xfrm>
            <a:off x="570960" y="836640"/>
            <a:ext cx="82386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1" lang="pt-BR" sz="2400" spc="-1" strike="noStrike">
                <a:solidFill>
                  <a:srgbClr val="000000"/>
                </a:solidFill>
                <a:latin typeface="Constantia"/>
              </a:rPr>
              <a:t>Perfil de atendimento da Secretaria Municipal de Saúde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90" name="CaixaDeTexto 3"/>
          <p:cNvSpPr/>
          <p:nvPr/>
        </p:nvSpPr>
        <p:spPr>
          <a:xfrm>
            <a:off x="128880" y="6620400"/>
            <a:ext cx="89071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800" spc="-1" strike="noStrike">
                <a:solidFill>
                  <a:srgbClr val="000000"/>
                </a:solidFill>
                <a:latin typeface="Constantia"/>
              </a:rPr>
              <a:t>Fonte: Sistema de Informações Ambulatoriais do SUS (SIA/SUS) e Sistema de Informações Hospitalares do SUS (SIH/SUS) - Data da consulta: 08/03/2023. </a:t>
            </a:r>
            <a:endParaRPr b="0" lang="pt-BR" sz="800" spc="-1" strike="noStrike">
              <a:latin typeface="Arial"/>
            </a:endParaRPr>
          </a:p>
        </p:txBody>
      </p:sp>
      <p:graphicFrame>
        <p:nvGraphicFramePr>
          <p:cNvPr id="91" name="Gráfico 5"/>
          <p:cNvGraphicFramePr/>
          <p:nvPr/>
        </p:nvGraphicFramePr>
        <p:xfrm>
          <a:off x="251640" y="1484640"/>
          <a:ext cx="388116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92" name="Gráfico 8"/>
          <p:cNvGraphicFramePr/>
          <p:nvPr/>
        </p:nvGraphicFramePr>
        <p:xfrm>
          <a:off x="323640" y="3861000"/>
          <a:ext cx="3832920" cy="26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3" name="Gráfico 9"/>
          <p:cNvGraphicFramePr/>
          <p:nvPr/>
        </p:nvGraphicFramePr>
        <p:xfrm>
          <a:off x="4428000" y="4365000"/>
          <a:ext cx="3890520" cy="209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4" name="Gráfico 12"/>
          <p:cNvGraphicFramePr/>
          <p:nvPr/>
        </p:nvGraphicFramePr>
        <p:xfrm>
          <a:off x="4428000" y="1484640"/>
          <a:ext cx="4283640" cy="25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tângulo 2"/>
          <p:cNvSpPr/>
          <p:nvPr/>
        </p:nvSpPr>
        <p:spPr>
          <a:xfrm>
            <a:off x="762480" y="797760"/>
            <a:ext cx="6990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pt-BR" sz="1800" spc="-1" strike="noStrike">
                <a:solidFill>
                  <a:srgbClr val="000000"/>
                </a:solidFill>
                <a:latin typeface="Constantia"/>
              </a:rPr>
              <a:t>Cirurgias Eletivas realizadas pelo SUS – Convênio PMU - HSCCU</a:t>
            </a:r>
            <a:endParaRPr b="0" lang="pt-BR" sz="1800" spc="-1" strike="noStrike">
              <a:latin typeface="Arial"/>
            </a:endParaRPr>
          </a:p>
        </p:txBody>
      </p:sp>
      <p:graphicFrame>
        <p:nvGraphicFramePr>
          <p:cNvPr id="97" name="Tabela 10"/>
          <p:cNvGraphicFramePr/>
          <p:nvPr/>
        </p:nvGraphicFramePr>
        <p:xfrm>
          <a:off x="107640" y="1484640"/>
          <a:ext cx="4032000" cy="2760840"/>
        </p:xfrm>
        <a:graphic>
          <a:graphicData uri="http://schemas.openxmlformats.org/drawingml/2006/table">
            <a:tbl>
              <a:tblPr/>
              <a:tblGrid>
                <a:gridCol w="2347920"/>
                <a:gridCol w="438120"/>
                <a:gridCol w="1245960"/>
              </a:tblGrid>
              <a:tr h="649080">
                <a:tc gridSpan="3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Cirurgias Eletivas SET - NOV/2022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  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6712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Especialidade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Qtd.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Valor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453960"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Ortopedia/Traumatologia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 rowSpan="7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R$ 144.006,13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435960"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Gastroenterologia/Cirurgia Geral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6712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Ginecologia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67120"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Otorrinolaringologia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67120"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Bucomaxilofacial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6712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Cirurgia Pediátrica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67120"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Total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236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8" name="Tabela 12"/>
          <p:cNvGraphicFramePr/>
          <p:nvPr/>
        </p:nvGraphicFramePr>
        <p:xfrm>
          <a:off x="4644000" y="1484640"/>
          <a:ext cx="3975120" cy="1728000"/>
        </p:xfrm>
        <a:graphic>
          <a:graphicData uri="http://schemas.openxmlformats.org/drawingml/2006/table">
            <a:tbl>
              <a:tblPr/>
              <a:tblGrid>
                <a:gridCol w="2012040"/>
                <a:gridCol w="548640"/>
                <a:gridCol w="1414440"/>
              </a:tblGrid>
              <a:tr h="649080">
                <a:tc gridSpan="3"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Cirurgia por Vídeo SET - NOV/2022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pt-BR" sz="1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6460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Especialidade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Qtd.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 </a:t>
                      </a: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Valor 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529200"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Colecistectomia p/ Vídeo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 rowSpan="3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 </a:t>
                      </a: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R$ 56.009,48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311040"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VIDEOARTROSCOPIA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3596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Total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9" name="Tabela 13"/>
          <p:cNvGraphicFramePr/>
          <p:nvPr/>
        </p:nvGraphicFramePr>
        <p:xfrm>
          <a:off x="107640" y="4869000"/>
          <a:ext cx="4032000" cy="1511640"/>
        </p:xfrm>
        <a:graphic>
          <a:graphicData uri="http://schemas.openxmlformats.org/drawingml/2006/table">
            <a:tbl>
              <a:tblPr/>
              <a:tblGrid>
                <a:gridCol w="1990080"/>
                <a:gridCol w="625320"/>
                <a:gridCol w="1416600"/>
              </a:tblGrid>
              <a:tr h="435960">
                <a:tc gridSpan="3"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Anestesia SET - NOV/2022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8224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Especialidade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Qtd.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 </a:t>
                      </a: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Valor 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89712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Videolaparoscopia   e Eletiva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266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 </a:t>
                      </a:r>
                      <a:endParaRPr b="0" lang="pt-B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R$ 93.367,76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0" name="Tabela 14"/>
          <p:cNvGraphicFramePr/>
          <p:nvPr/>
        </p:nvGraphicFramePr>
        <p:xfrm>
          <a:off x="4932000" y="4005000"/>
          <a:ext cx="3672000" cy="2376000"/>
        </p:xfrm>
        <a:graphic>
          <a:graphicData uri="http://schemas.openxmlformats.org/drawingml/2006/table">
            <a:tbl>
              <a:tblPr/>
              <a:tblGrid>
                <a:gridCol w="3672360"/>
              </a:tblGrid>
              <a:tr h="237600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20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TOTAL APLICADO EM CIRURGIAS ELETIVAS NO PERÍODO: </a:t>
                      </a:r>
                      <a:endParaRPr b="0" lang="pt-BR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pt-BR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2400" spc="-1" strike="noStrike" u="sng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R$ 293.383,37</a:t>
                      </a:r>
                      <a:endParaRPr b="0" lang="pt-BR" sz="2400" spc="-1" strike="noStrike"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4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13796</TotalTime>
  <Application>LibreOffice/7.3.7.2$Windows_X86_64 LibreOffice_project/e114eadc50a9ff8d8c8a0567d6da8f454beeb84f</Application>
  <AppVersion>15.0000</AppVersion>
  <Words>1978</Words>
  <Paragraphs>659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2015-07-20T19:27:00Z</dcterms:created>
  <dc:creator>Luciana_brazeiro</dc:creator>
  <dc:description/>
  <dc:language>pt-BR</dc:language>
  <cp:lastModifiedBy>Luciana</cp:lastModifiedBy>
  <cp:lastPrinted>2023-04-14T11:39:01Z</cp:lastPrinted>
  <dcterms:modified xsi:type="dcterms:W3CDTF">2023-04-05T20:05:37Z</dcterms:modified>
  <cp:revision>598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21</vt:i4>
  </property>
  <property fmtid="{D5CDD505-2E9C-101B-9397-08002B2CF9AE}" pid="3" name="PresentationFormat">
    <vt:lpwstr>Apresentação na tela (4:3)</vt:lpwstr>
  </property>
  <property fmtid="{D5CDD505-2E9C-101B-9397-08002B2CF9AE}" pid="4" name="Slides">
    <vt:i4>22</vt:i4>
  </property>
</Properties>
</file>