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8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7.jpeg" ContentType="image/jpe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/>
  <p:notesSz cx="7008813" cy="9294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BA0DCD0A-EAB4-4528-859D-C1F7FDD991D2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2920" cy="348408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00920" y="4415040"/>
            <a:ext cx="5606640" cy="4182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88200" rIns="88200" tIns="43920" bIns="4392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sldNum" idx="10"/>
          </p:nvPr>
        </p:nvSpPr>
        <p:spPr>
          <a:xfrm>
            <a:off x="3970080" y="8828280"/>
            <a:ext cx="3036960" cy="46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88200" rIns="88200" tIns="43920" bIns="4392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FBEE18D-84A5-4B31-BD6A-1A1F41AA1687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2920" cy="3484080"/>
          </a:xfrm>
          <a:prstGeom prst="rect">
            <a:avLst/>
          </a:prstGeom>
          <a:ln w="0">
            <a:noFill/>
          </a:ln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00920" y="4415040"/>
            <a:ext cx="5606640" cy="41824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 idx="19"/>
          </p:nvPr>
        </p:nvSpPr>
        <p:spPr>
          <a:xfrm>
            <a:off x="3970080" y="8828280"/>
            <a:ext cx="3036960" cy="46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88200" rIns="88200" tIns="43920" bIns="4392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D01009B-58A9-4171-AEBB-DD1D4F523898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2920" cy="3484080"/>
          </a:xfrm>
          <a:prstGeom prst="rect">
            <a:avLst/>
          </a:prstGeom>
          <a:ln w="0">
            <a:noFill/>
          </a:ln>
        </p:spPr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00920" y="4415040"/>
            <a:ext cx="5606640" cy="41824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Num" idx="20"/>
          </p:nvPr>
        </p:nvSpPr>
        <p:spPr>
          <a:xfrm>
            <a:off x="3970080" y="8828280"/>
            <a:ext cx="3036960" cy="46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88200" rIns="88200" tIns="43920" bIns="4392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FA007F9-66E6-4E79-AFA5-4BC4ECAC0DEA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2920" cy="3484080"/>
          </a:xfrm>
          <a:prstGeom prst="rect">
            <a:avLst/>
          </a:prstGeom>
          <a:ln w="0">
            <a:noFill/>
          </a:ln>
        </p:spPr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700920" y="4415040"/>
            <a:ext cx="5606640" cy="41824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sldNum" idx="21"/>
          </p:nvPr>
        </p:nvSpPr>
        <p:spPr>
          <a:xfrm>
            <a:off x="3970080" y="8828280"/>
            <a:ext cx="3036960" cy="46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88200" rIns="88200" tIns="43920" bIns="4392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46ECED8-E1FB-42D2-B0D5-C6F0AD73BDBA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2920" cy="3484080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700920" y="4415040"/>
            <a:ext cx="5606640" cy="41824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 idx="22"/>
          </p:nvPr>
        </p:nvSpPr>
        <p:spPr>
          <a:xfrm>
            <a:off x="3970080" y="8828280"/>
            <a:ext cx="3036960" cy="46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88200" rIns="88200" tIns="43920" bIns="4392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34BCCA1-8687-4A87-91E0-842D5BE7EAFF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2920" cy="348408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00920" y="4415040"/>
            <a:ext cx="5606640" cy="41824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sldNum" idx="11"/>
          </p:nvPr>
        </p:nvSpPr>
        <p:spPr>
          <a:xfrm>
            <a:off x="3970080" y="8828280"/>
            <a:ext cx="3036960" cy="46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88200" rIns="88200" tIns="43920" bIns="4392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5D3893E-880D-4E27-BEAB-43701A780A31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2920" cy="348408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00920" y="4415040"/>
            <a:ext cx="5606640" cy="41824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12"/>
          </p:nvPr>
        </p:nvSpPr>
        <p:spPr>
          <a:xfrm>
            <a:off x="3970080" y="8828280"/>
            <a:ext cx="3036960" cy="46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88200" rIns="88200" tIns="43920" bIns="4392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AB0A9D1-1CA1-4314-B05B-A773BD5926E8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2920" cy="3484080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00920" y="4415040"/>
            <a:ext cx="5606640" cy="41824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Num" idx="13"/>
          </p:nvPr>
        </p:nvSpPr>
        <p:spPr>
          <a:xfrm>
            <a:off x="3970080" y="8828280"/>
            <a:ext cx="3036960" cy="46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88200" rIns="88200" tIns="43920" bIns="4392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5589EFC-8177-41A3-9F69-27F0AD1EE637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2920" cy="3484080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00920" y="4415040"/>
            <a:ext cx="5606640" cy="41824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sldNum" idx="14"/>
          </p:nvPr>
        </p:nvSpPr>
        <p:spPr>
          <a:xfrm>
            <a:off x="3970080" y="8828280"/>
            <a:ext cx="3036960" cy="46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88200" rIns="88200" tIns="43920" bIns="4392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E5AF8B8-629B-4AE6-98E5-E777819E4858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2920" cy="3484080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00920" y="4415040"/>
            <a:ext cx="5606640" cy="41824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sldNum" idx="15"/>
          </p:nvPr>
        </p:nvSpPr>
        <p:spPr>
          <a:xfrm>
            <a:off x="3970080" y="8828280"/>
            <a:ext cx="3036960" cy="46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88200" rIns="88200" tIns="43920" bIns="4392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25C4A4B-BE64-461C-9DFE-605204817333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2920" cy="3484080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00920" y="4415040"/>
            <a:ext cx="5606640" cy="41824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 idx="16"/>
          </p:nvPr>
        </p:nvSpPr>
        <p:spPr>
          <a:xfrm>
            <a:off x="3970080" y="8828280"/>
            <a:ext cx="3036960" cy="46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88200" rIns="88200" tIns="43920" bIns="4392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C3895A7-85CB-4369-AE7F-5F69D8A989E8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2920" cy="3484080"/>
          </a:xfrm>
          <a:prstGeom prst="rect">
            <a:avLst/>
          </a:prstGeom>
          <a:ln w="0">
            <a:noFill/>
          </a:ln>
        </p:spPr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00920" y="4415040"/>
            <a:ext cx="5606640" cy="41824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ldNum" idx="17"/>
          </p:nvPr>
        </p:nvSpPr>
        <p:spPr>
          <a:xfrm>
            <a:off x="3970080" y="8828280"/>
            <a:ext cx="3036960" cy="46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88200" rIns="88200" tIns="43920" bIns="4392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45CA142-A896-4A83-B356-D37694BED856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ldImg"/>
          </p:nvPr>
        </p:nvSpPr>
        <p:spPr>
          <a:xfrm>
            <a:off x="1182600" y="698400"/>
            <a:ext cx="4642920" cy="3484080"/>
          </a:xfrm>
          <a:prstGeom prst="rect">
            <a:avLst/>
          </a:prstGeom>
          <a:ln w="0">
            <a:noFill/>
          </a:ln>
        </p:spPr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700920" y="4415040"/>
            <a:ext cx="5606640" cy="4182480"/>
          </a:xfrm>
          <a:prstGeom prst="rect">
            <a:avLst/>
          </a:prstGeom>
          <a:noFill/>
          <a:ln w="0">
            <a:noFill/>
          </a:ln>
        </p:spPr>
        <p:txBody>
          <a:bodyPr lIns="88200" rIns="88200" tIns="43920" bIns="43920" anchor="t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sldNum" idx="18"/>
          </p:nvPr>
        </p:nvSpPr>
        <p:spPr>
          <a:xfrm>
            <a:off x="3970080" y="8828280"/>
            <a:ext cx="3036960" cy="464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88200" rIns="88200" tIns="43920" bIns="43920" anchor="b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D4AEB0B-65AB-4E0C-A412-B1E3E3BC401B}" type="slidenum">
              <a:rPr b="0" lang="pt-BR" sz="1200" spc="-1" strike="noStrike">
                <a:latin typeface="Times New Roman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EEDD50-F45E-4720-B6ED-4EDF28C2D99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38D08B-6AA0-42CF-B57B-B95FDFAB05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34E29F-BE99-4898-B6C7-F569D7C0983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EA4A70-5538-494A-964A-8614FB43170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89FC88B-37AD-41FA-B87D-3B5C90234E0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74D916C-B108-4BC2-8F5C-09BC1BA810F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2AB115C-5353-424C-8D34-D5C2A91D8CE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4F978DB-9C2B-4912-8CF8-2FA53401247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D0377D3-AE24-4116-A237-562205F723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769774A-BF73-4709-8789-9AE92291B23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2104681-A728-4BDE-B180-52A157E4AF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0A37C0-E403-4728-B3FF-AE5061604CE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6844F52-1AA0-4415-BD12-7EAB574434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90C711-1190-43DE-86D8-8A684C2539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A87E23F-8BF7-4732-93C1-5FD9493048A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12635BC-0C28-4B0D-BD75-1EC15A3A685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80F8FBA-EC06-45F6-94D0-6260FBEB07D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A47D12-D897-4279-8FBA-EE01BD65CCB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DABE20-4C4D-44C9-993A-5FCCC4B9EE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19790A-5059-4672-975E-7977A75C34C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BB21F55-DA6A-4DD5-9DAF-CA604C5445E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7F4950-8431-47B5-A26A-2F656AFC4A2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B48C39-BBD1-415F-967E-7A9F27321A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0DE0BE-4271-4839-9022-4F6BA0C465B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ce6f2"/>
            </a:gs>
            <a:gs pos="100000">
              <a:srgbClr val="005cb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estilo do título mestre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8b8b8b"/>
                </a:solidFill>
                <a:latin typeface="Calibri"/>
              </a:rPr>
              <a:t>&lt;data/hora&gt;</a:t>
            </a:r>
            <a:endParaRPr b="0" lang="pt-B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6276719-AA50-4C6D-A0BD-8027081584CF}" type="slidenum">
              <a:rPr b="0" lang="pt-BR" sz="1200" spc="-1" strike="noStrike">
                <a:solidFill>
                  <a:srgbClr val="898989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dce6f2"/>
            </a:gs>
            <a:gs pos="100000">
              <a:srgbClr val="005cbf"/>
            </a:gs>
          </a:gsLst>
          <a:path path="rect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Calibri"/>
              </a:rPr>
              <a:t>Clique para editar o estilo do título mestre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Clique para editar os estilos do texto mestre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pt-B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pt-BR" sz="1200" spc="-1" strike="noStrike">
                <a:solidFill>
                  <a:srgbClr val="8b8b8b"/>
                </a:solidFill>
                <a:latin typeface="Calibri"/>
              </a:rPr>
              <a:t>&lt;data/hora&gt;</a:t>
            </a:r>
            <a:endParaRPr b="0" lang="pt-B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b="0" lang="pt-BR" sz="1200" spc="-1" strike="noStrike">
                <a:solidFill>
                  <a:srgbClr val="89898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596327B-1FAC-498F-B772-461FD0E9C4B4}" type="slidenum">
              <a:rPr b="0" lang="pt-BR" sz="1200" spc="-1" strike="noStrike">
                <a:solidFill>
                  <a:srgbClr val="898989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tângulo 5"/>
          <p:cNvSpPr/>
          <p:nvPr/>
        </p:nvSpPr>
        <p:spPr>
          <a:xfrm>
            <a:off x="857160" y="425520"/>
            <a:ext cx="7929360" cy="5575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pt-BR" sz="2400" spc="-1" strike="noStrike">
                <a:solidFill>
                  <a:srgbClr val="000000"/>
                </a:solidFill>
                <a:latin typeface="Berlin Sans FB"/>
              </a:rPr>
              <a:t>      </a:t>
            </a:r>
            <a:r>
              <a:rPr b="1" lang="pt-BR" sz="2400" spc="-1" strike="noStrike">
                <a:solidFill>
                  <a:srgbClr val="000000"/>
                </a:solidFill>
                <a:latin typeface="Berlin Sans FB"/>
              </a:rPr>
              <a:t>PREFEITURA DE URUGUAIANA- RS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t-BR" sz="2400" spc="-1" strike="noStrike">
                <a:solidFill>
                  <a:srgbClr val="000000"/>
                </a:solidFill>
                <a:latin typeface="Berlin Sans FB"/>
              </a:rPr>
              <a:t>      </a:t>
            </a:r>
            <a:r>
              <a:rPr b="1" lang="pt-BR" sz="2000" spc="-1" strike="noStrike">
                <a:solidFill>
                  <a:srgbClr val="000000"/>
                </a:solidFill>
                <a:latin typeface="Berlin Sans FB"/>
              </a:rPr>
              <a:t>SECRETARIA MUNICIPAL DE SAÚDE</a:t>
            </a: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t-BR" sz="3600" spc="-1" strike="noStrike">
                <a:solidFill>
                  <a:srgbClr val="000000"/>
                </a:solidFill>
                <a:latin typeface="Calibri"/>
              </a:rPr>
              <a:t>APRESENTAÇÃO DO RELATÓRIO DE MONITORAMENTO DA GESTÃO EM SAÚDE -  MGS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t-BR" sz="3600" spc="-1" strike="noStrike">
                <a:solidFill>
                  <a:srgbClr val="000000"/>
                </a:solidFill>
                <a:latin typeface="Calibri"/>
              </a:rPr>
              <a:t>3º  QUADRIMESTRE / 2022</a:t>
            </a:r>
            <a:endParaRPr b="0" lang="pt-BR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t-BR" sz="2000" spc="-1" strike="noStrike">
                <a:solidFill>
                  <a:srgbClr val="000000"/>
                </a:solidFill>
                <a:latin typeface="Calibri"/>
              </a:rPr>
              <a:t>De 1º de SETEMBRO de 2022 a 31 de DEZEMBRO de 2022</a:t>
            </a:r>
            <a:endParaRPr b="0" lang="pt-BR" sz="2000" spc="-1" strike="noStrike">
              <a:latin typeface="Arial"/>
            </a:endParaRPr>
          </a:p>
        </p:txBody>
      </p:sp>
      <p:pic>
        <p:nvPicPr>
          <p:cNvPr id="89" name="Picture 5" descr="Imagem relacionada"/>
          <p:cNvPicPr/>
          <p:nvPr/>
        </p:nvPicPr>
        <p:blipFill>
          <a:blip r:embed="rId1"/>
          <a:stretch/>
        </p:blipFill>
        <p:spPr>
          <a:xfrm>
            <a:off x="142920" y="285840"/>
            <a:ext cx="1396800" cy="114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2" descr=""/>
          <p:cNvPicPr/>
          <p:nvPr/>
        </p:nvPicPr>
        <p:blipFill>
          <a:blip r:embed="rId1"/>
          <a:srcRect l="42120" t="13599" r="26372" b="31797"/>
          <a:stretch/>
        </p:blipFill>
        <p:spPr>
          <a:xfrm>
            <a:off x="0" y="44640"/>
            <a:ext cx="9143640" cy="681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m 7" descr=""/>
          <p:cNvPicPr/>
          <p:nvPr/>
        </p:nvPicPr>
        <p:blipFill>
          <a:blip r:embed="rId1"/>
          <a:srcRect l="42120" t="21998" r="27535" b="52430"/>
          <a:stretch/>
        </p:blipFill>
        <p:spPr>
          <a:xfrm>
            <a:off x="0" y="116640"/>
            <a:ext cx="9073800" cy="6480360"/>
          </a:xfrm>
          <a:prstGeom prst="rect">
            <a:avLst/>
          </a:prstGeom>
          <a:ln w="0">
            <a:noFill/>
          </a:ln>
        </p:spPr>
      </p:pic>
      <p:pic>
        <p:nvPicPr>
          <p:cNvPr id="103" name="Imagem 1" descr=""/>
          <p:cNvPicPr/>
          <p:nvPr/>
        </p:nvPicPr>
        <p:blipFill>
          <a:blip r:embed="rId2"/>
          <a:srcRect l="42120" t="54632" r="27285" b="43780"/>
          <a:stretch/>
        </p:blipFill>
        <p:spPr>
          <a:xfrm>
            <a:off x="0" y="6597360"/>
            <a:ext cx="9143640" cy="28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m 2" descr=""/>
          <p:cNvPicPr/>
          <p:nvPr/>
        </p:nvPicPr>
        <p:blipFill>
          <a:blip r:embed="rId1"/>
          <a:srcRect l="42120" t="26198" r="27409" b="37655"/>
          <a:stretch/>
        </p:blipFill>
        <p:spPr>
          <a:xfrm>
            <a:off x="0" y="0"/>
            <a:ext cx="910800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Picture 2" descr="Agradecemos à presença e atenção de todos !"/>
          <p:cNvPicPr/>
          <p:nvPr/>
        </p:nvPicPr>
        <p:blipFill>
          <a:blip r:embed="rId1"/>
          <a:srcRect l="0" t="0" r="0" b="4764"/>
          <a:stretch/>
        </p:blipFill>
        <p:spPr>
          <a:xfrm>
            <a:off x="928800" y="1143000"/>
            <a:ext cx="7429320" cy="371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/>
          </p:nvPr>
        </p:nvSpPr>
        <p:spPr>
          <a:xfrm>
            <a:off x="357120" y="214200"/>
            <a:ext cx="8229240" cy="628632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720"/>
              </a:spcBef>
              <a:buNone/>
              <a:tabLst>
                <a:tab algn="l" pos="0"/>
              </a:tabLst>
            </a:pPr>
            <a:r>
              <a:rPr b="1" lang="pt-BR" sz="3600" spc="-1" strike="noStrike">
                <a:solidFill>
                  <a:srgbClr val="000000"/>
                </a:solidFill>
                <a:latin typeface="Calibri"/>
              </a:rPr>
              <a:t>Obedecendo a Portaria N° 882/2012 do Estado do RS</a:t>
            </a:r>
            <a:endParaRPr b="0" lang="pt-BR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Calibri"/>
              </a:rPr>
              <a:t>Leonel Paz Bombach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pt-BR" sz="3200" spc="-1" strike="noStrike">
                <a:solidFill>
                  <a:srgbClr val="000000"/>
                </a:solidFill>
                <a:latin typeface="Calibri"/>
              </a:rPr>
              <a:t>Planejamento – 10º Coor. Regional de Saúde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221"/>
              </a:spcBef>
              <a:buNone/>
              <a:tabLst>
                <a:tab algn="l" pos="0"/>
              </a:tabLst>
            </a:pPr>
            <a:endParaRPr b="0" lang="pt-BR" sz="11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Extratos Bancários da esfera Estadual;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Ata de apresentação ao Conselho Municipal de Saúde.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Calibri"/>
              </a:rPr>
              <a:t>Ata</a:t>
            </a: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 e </a:t>
            </a:r>
            <a:r>
              <a:rPr b="1" lang="pt-BR" sz="3200" spc="-1" strike="noStrike">
                <a:solidFill>
                  <a:srgbClr val="000000"/>
                </a:solidFill>
                <a:latin typeface="Calibri"/>
              </a:rPr>
              <a:t>Lista de presenças </a:t>
            </a: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de apresentação em Audiência Pública realizada na Câmara Municipal de Vereadores de Uruguaiana.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/>
          </p:nvPr>
        </p:nvSpPr>
        <p:spPr>
          <a:xfrm>
            <a:off x="428760" y="928800"/>
            <a:ext cx="8286480" cy="50004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Esses slides são um resumo dos valores de Receitas que transitaram nas contas bancárias e Despesas que foram pagas e/ou empenhadas nos vínculos das contas da Secretaria de Saúde.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Calibri"/>
              </a:rPr>
              <a:t>O Detalhamento das despesas, inclusive com histórico já foi encaminhado previamente ao Conselho de Saúde.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/>
          </p:nvPr>
        </p:nvSpPr>
        <p:spPr>
          <a:xfrm>
            <a:off x="1000080" y="857160"/>
            <a:ext cx="7429320" cy="500040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algn="ctr">
              <a:lnSpc>
                <a:spcPct val="100000"/>
              </a:lnSpc>
              <a:spcBef>
                <a:spcPts val="720"/>
              </a:spcBef>
              <a:buNone/>
            </a:pPr>
            <a:endParaRPr b="0" lang="pt-BR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3600" spc="-1" strike="noStrike">
                <a:solidFill>
                  <a:srgbClr val="000000"/>
                </a:solidFill>
                <a:latin typeface="Times New Roman"/>
              </a:rPr>
              <a:t>Esfera Municipal</a:t>
            </a:r>
            <a:endParaRPr b="0" lang="pt-BR" sz="3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</a:rPr>
              <a:t>Receitas do período:  R$ 12.535.543,07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</a:rPr>
              <a:t>Receita Financeira :   R$      21.819,76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</a:rPr>
              <a:t>Despesa do período:   R$ 20.702.688,59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Picture 5" descr="Imagem relacionada"/>
          <p:cNvPicPr/>
          <p:nvPr/>
        </p:nvPicPr>
        <p:blipFill>
          <a:blip r:embed="rId1"/>
          <a:stretch/>
        </p:blipFill>
        <p:spPr>
          <a:xfrm>
            <a:off x="785880" y="571320"/>
            <a:ext cx="1396800" cy="114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m 2" descr=""/>
          <p:cNvPicPr/>
          <p:nvPr/>
        </p:nvPicPr>
        <p:blipFill>
          <a:blip r:embed="rId1"/>
          <a:srcRect l="42120" t="10800" r="27159" b="34597"/>
          <a:stretch/>
        </p:blipFill>
        <p:spPr>
          <a:xfrm>
            <a:off x="179640" y="116640"/>
            <a:ext cx="8784720" cy="648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/>
          </p:nvPr>
        </p:nvSpPr>
        <p:spPr>
          <a:xfrm>
            <a:off x="785880" y="785880"/>
            <a:ext cx="7572240" cy="450036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algn="ctr">
              <a:lnSpc>
                <a:spcPct val="100000"/>
              </a:lnSpc>
              <a:spcBef>
                <a:spcPts val="720"/>
              </a:spcBef>
              <a:buNone/>
            </a:pPr>
            <a:endParaRPr b="0" lang="pt-BR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3600" spc="-1" strike="noStrike">
                <a:solidFill>
                  <a:srgbClr val="000000"/>
                </a:solidFill>
                <a:latin typeface="Times New Roman"/>
              </a:rPr>
              <a:t>Esfera Estadual</a:t>
            </a:r>
            <a:endParaRPr b="0" lang="pt-BR" sz="3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000" spc="-1" strike="noStrike">
                <a:solidFill>
                  <a:srgbClr val="000000"/>
                </a:solidFill>
                <a:latin typeface="Times New Roman"/>
              </a:rPr>
              <a:t>Receitas do período:            R$ 1.979.768,42</a:t>
            </a:r>
            <a:endParaRPr b="0" lang="pt-BR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000" spc="-1" strike="noStrike">
                <a:solidFill>
                  <a:srgbClr val="000000"/>
                </a:solidFill>
                <a:latin typeface="Times New Roman"/>
              </a:rPr>
              <a:t>Receita Financeira:            R$      90.894,32        </a:t>
            </a:r>
            <a:endParaRPr b="0" lang="pt-BR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pt-BR" sz="3000" spc="-1" strike="noStrike">
                <a:solidFill>
                  <a:srgbClr val="000000"/>
                </a:solidFill>
                <a:latin typeface="Times New Roman"/>
              </a:rPr>
              <a:t>Despesa do período:        R$    2.538.965,43   </a:t>
            </a:r>
            <a:endParaRPr b="0" lang="pt-BR" sz="30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buNone/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Picture 2" descr="O BRASÃO QUE NOS REPRESENTA. ENTENDA SEU SIGNIFICADO! - RADIO ATITUDE FM  98.7"/>
          <p:cNvPicPr/>
          <p:nvPr/>
        </p:nvPicPr>
        <p:blipFill>
          <a:blip r:embed="rId1"/>
          <a:srcRect l="29219" t="3255" r="39731" b="28583"/>
          <a:stretch/>
        </p:blipFill>
        <p:spPr>
          <a:xfrm>
            <a:off x="714240" y="428760"/>
            <a:ext cx="1213920" cy="149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m 3" descr=""/>
          <p:cNvPicPr/>
          <p:nvPr/>
        </p:nvPicPr>
        <p:blipFill>
          <a:blip r:embed="rId1"/>
          <a:srcRect l="42120" t="10800" r="26990" b="41029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m 2" descr=""/>
          <p:cNvPicPr/>
          <p:nvPr/>
        </p:nvPicPr>
        <p:blipFill>
          <a:blip r:embed="rId1"/>
          <a:srcRect l="42120" t="59258" r="26632" b="14999"/>
          <a:stretch/>
        </p:blipFill>
        <p:spPr>
          <a:xfrm>
            <a:off x="35640" y="0"/>
            <a:ext cx="910800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/>
          </p:nvPr>
        </p:nvSpPr>
        <p:spPr>
          <a:xfrm>
            <a:off x="285840" y="428760"/>
            <a:ext cx="8643600" cy="57146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algn="ctr">
              <a:lnSpc>
                <a:spcPct val="100000"/>
              </a:lnSpc>
              <a:spcBef>
                <a:spcPts val="720"/>
              </a:spcBef>
              <a:buNone/>
            </a:pPr>
            <a:endParaRPr b="0" lang="pt-BR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•"/>
            </a:pPr>
            <a:r>
              <a:rPr b="1" lang="pt-BR" sz="3600" spc="-1" strike="noStrike">
                <a:solidFill>
                  <a:srgbClr val="000000"/>
                </a:solidFill>
                <a:latin typeface="Times New Roman"/>
              </a:rPr>
              <a:t>Esfera Federal</a:t>
            </a:r>
            <a:endParaRPr b="0" lang="pt-BR" sz="3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</a:rPr>
              <a:t>Receitas do período:  R$     8.246.450,11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</a:rPr>
              <a:t>Receita Financeira:     R$        108.403,88        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2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pt-BR" sz="3200" spc="-1" strike="noStrike">
                <a:solidFill>
                  <a:srgbClr val="000000"/>
                </a:solidFill>
                <a:latin typeface="Times New Roman"/>
              </a:rPr>
              <a:t>Despesa do período:   R$    7.768.942,97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</a:pP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</a:pP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Picture 2" descr="Resultado de imagem para clip art brasão brasil | Brasão da república,  Brasão de armas, Brasão"/>
          <p:cNvPicPr/>
          <p:nvPr/>
        </p:nvPicPr>
        <p:blipFill>
          <a:blip r:embed="rId1"/>
          <a:stretch/>
        </p:blipFill>
        <p:spPr>
          <a:xfrm>
            <a:off x="500040" y="642960"/>
            <a:ext cx="1213920" cy="138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13728</TotalTime>
  <Application>LibreOffice/7.3.7.2$Windows_X86_64 LibreOffice_project/e114eadc50a9ff8d8c8a0567d6da8f454beeb84f</Application>
  <AppVersion>15.0000</AppVersion>
  <Words>223</Words>
  <Paragraphs>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2015-09-24T10:41:15Z</dcterms:created>
  <dc:creator>Usuario</dc:creator>
  <dc:description/>
  <dc:language>pt-BR</dc:language>
  <cp:lastModifiedBy>Usuário</cp:lastModifiedBy>
  <cp:lastPrinted>2023-04-14T11:52:15Z</cp:lastPrinted>
  <dcterms:modified xsi:type="dcterms:W3CDTF">2023-03-31T12:54:06Z</dcterms:modified>
  <cp:revision>759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13</vt:i4>
  </property>
  <property fmtid="{D5CDD505-2E9C-101B-9397-08002B2CF9AE}" pid="3" name="PresentationFormat">
    <vt:lpwstr>Apresentação na tela (4:3)</vt:lpwstr>
  </property>
  <property fmtid="{D5CDD505-2E9C-101B-9397-08002B2CF9AE}" pid="4" name="Slides">
    <vt:i4>13</vt:i4>
  </property>
</Properties>
</file>